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4" r:id="rId4"/>
    <p:sldId id="262" r:id="rId5"/>
    <p:sldId id="271" r:id="rId6"/>
    <p:sldId id="265" r:id="rId7"/>
    <p:sldId id="277" r:id="rId8"/>
    <p:sldId id="270" r:id="rId9"/>
    <p:sldId id="276" r:id="rId10"/>
    <p:sldId id="279" r:id="rId11"/>
    <p:sldId id="266" r:id="rId12"/>
    <p:sldId id="275" r:id="rId13"/>
    <p:sldId id="269" r:id="rId1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ckwell" panose="02060603020205020403" pitchFamily="18" charset="77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orient="horz" pos="1224" userDrawn="1">
          <p15:clr>
            <a:srgbClr val="A4A3A4"/>
          </p15:clr>
        </p15:guide>
        <p15:guide id="5" orient="horz" pos="840" userDrawn="1">
          <p15:clr>
            <a:srgbClr val="A4A3A4"/>
          </p15:clr>
        </p15:guide>
        <p15:guide id="6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E71E66-F150-4B93-BA19-74E49DFD318A}">
  <a:tblStyle styleId="{46E71E66-F150-4B93-BA19-74E49DFD318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A28C9E-9F29-43EF-97EE-B43ABFEE67B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33"/>
  </p:normalViewPr>
  <p:slideViewPr>
    <p:cSldViewPr snapToGrid="0">
      <p:cViewPr varScale="1">
        <p:scale>
          <a:sx n="118" d="100"/>
          <a:sy n="118" d="100"/>
        </p:scale>
        <p:origin x="1480" y="200"/>
      </p:cViewPr>
      <p:guideLst>
        <p:guide orient="horz" pos="576"/>
        <p:guide pos="528"/>
        <p:guide pos="336"/>
        <p:guide orient="horz" pos="1224"/>
        <p:guide orient="horz" pos="840"/>
        <p:guide pos="1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9" y="2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sldNum" idx="12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94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6cf887b65_0_1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g76cf887b6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6cf887b65_0_1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00" cy="4320600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JCW  - DISCUSS PROCESS Closing of Nash account 725,000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15 non-pts staff unit A, paras, non-union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 admin </a:t>
            </a:r>
            <a:endParaRPr dirty="0"/>
          </a:p>
        </p:txBody>
      </p:sp>
      <p:sp>
        <p:nvSpPr>
          <p:cNvPr id="213" name="Google Shape;213;g76cf887b6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51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38" name="Google Shape;238;p14:notes"/>
          <p:cNvSpPr txBox="1">
            <a:spLocks noGrp="1"/>
          </p:cNvSpPr>
          <p:nvPr>
            <p:ph type="sldNum" idx="12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 txBox="1">
            <a:spLocks noGrp="1"/>
          </p:cNvSpPr>
          <p:nvPr>
            <p:ph type="sldNum" idx="12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37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9:notes"/>
          <p:cNvSpPr txBox="1">
            <a:spLocks noGrp="1"/>
          </p:cNvSpPr>
          <p:nvPr>
            <p:ph type="sldNum" idx="12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9:notes"/>
          <p:cNvSpPr txBox="1">
            <a:spLocks noGrp="1"/>
          </p:cNvSpPr>
          <p:nvPr>
            <p:ph type="sldNum" idx="12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32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9:notes"/>
          <p:cNvSpPr txBox="1">
            <a:spLocks noGrp="1"/>
          </p:cNvSpPr>
          <p:nvPr>
            <p:ph type="sldNum" idx="12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7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676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70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2"/>
          <p:cNvGrpSpPr/>
          <p:nvPr/>
        </p:nvGrpSpPr>
        <p:grpSpPr>
          <a:xfrm>
            <a:off x="893654" y="400553"/>
            <a:ext cx="7183541" cy="1500765"/>
            <a:chOff x="106597338" y="106435428"/>
            <a:chExt cx="7183912" cy="1500765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109191425" y="107556296"/>
              <a:ext cx="3774250" cy="228608"/>
              <a:chOff x="108470700" y="107533588"/>
              <a:chExt cx="3774250" cy="228608"/>
            </a:xfrm>
          </p:grpSpPr>
          <p:sp>
            <p:nvSpPr>
              <p:cNvPr id="22" name="Google Shape;22;p2"/>
              <p:cNvSpPr txBox="1"/>
              <p:nvPr/>
            </p:nvSpPr>
            <p:spPr>
              <a:xfrm>
                <a:off x="108470700" y="107533588"/>
                <a:ext cx="13716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575" tIns="36575" rIns="36575" bIns="36575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1838"/>
                  </a:buClr>
                  <a:buSzPts val="1100"/>
                  <a:buFont typeface="Verdana"/>
                  <a:buNone/>
                </a:pPr>
                <a:r>
                  <a:rPr lang="en-US" sz="1100" b="1" i="0" u="none" strike="noStrike" cap="none" dirty="0">
                    <a:solidFill>
                      <a:srgbClr val="561838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Strong Schools</a:t>
                </a: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 txBox="1"/>
              <p:nvPr/>
            </p:nvSpPr>
            <p:spPr>
              <a:xfrm>
                <a:off x="110244700" y="107533588"/>
                <a:ext cx="200025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575" tIns="36575" rIns="36575" bIns="365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1838"/>
                  </a:buClr>
                  <a:buSzPts val="1100"/>
                  <a:buFont typeface="Verdana"/>
                  <a:buNone/>
                </a:pPr>
                <a:r>
                  <a:rPr lang="en-US" sz="1100" b="1" i="0" u="none" strike="noStrike" cap="none" dirty="0">
                    <a:solidFill>
                      <a:srgbClr val="561838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Strong Community</a:t>
                </a: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" name="Google Shape;24;p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09931513" y="107568038"/>
                <a:ext cx="193548" cy="1941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Google Shape;25;p2"/>
            <p:cNvSpPr txBox="1"/>
            <p:nvPr/>
          </p:nvSpPr>
          <p:spPr>
            <a:xfrm>
              <a:off x="107380450" y="106699050"/>
              <a:ext cx="6400800" cy="800100"/>
            </a:xfrm>
            <a:prstGeom prst="rect">
              <a:avLst/>
            </a:prstGeom>
            <a:solidFill>
              <a:srgbClr val="561838"/>
            </a:solidFill>
            <a:ln w="9525" cap="flat" cmpd="sng">
              <a:solidFill>
                <a:srgbClr val="6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26;p2" descr="Weymouth Secondary Logos_Page_3"/>
            <p:cNvPicPr preferRelativeResize="0"/>
            <p:nvPr/>
          </p:nvPicPr>
          <p:blipFill rotWithShape="1">
            <a:blip r:embed="rId3">
              <a:alphaModFix/>
            </a:blip>
            <a:srcRect l="23564" t="28490" r="23510" b="26670"/>
            <a:stretch/>
          </p:blipFill>
          <p:spPr>
            <a:xfrm rot="-325089">
              <a:off x="106657769" y="106507948"/>
              <a:ext cx="1600200" cy="13557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FCDB8B"/>
              </a:outerShdw>
            </a:effectLst>
          </p:spPr>
        </p:pic>
        <p:sp>
          <p:nvSpPr>
            <p:cNvPr id="27" name="Google Shape;27;p2"/>
            <p:cNvSpPr/>
            <p:nvPr/>
          </p:nvSpPr>
          <p:spPr>
            <a:xfrm>
              <a:off x="108399875" y="106822875"/>
              <a:ext cx="514350" cy="51435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W</a:t>
              </a: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8939625" y="106965750"/>
              <a:ext cx="1714500" cy="3429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EYMOUTH </a:t>
              </a: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2101925" y="106822875"/>
              <a:ext cx="285750" cy="51435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s</a:t>
              </a: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0663650" y="106813350"/>
              <a:ext cx="285750" cy="51435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P</a:t>
              </a: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1006550" y="106965750"/>
              <a:ext cx="914400" cy="3429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UBLIC</a:t>
              </a: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2425775" y="106965750"/>
              <a:ext cx="1143000" cy="3429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CHOOLS</a:t>
              </a: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5/3/20</a:t>
            </a:r>
            <a:endParaRPr dirty="0"/>
          </a:p>
        </p:txBody>
      </p:sp>
      <p:sp>
        <p:nvSpPr>
          <p:cNvPr id="110" name="Google Shape;11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1" name="Google Shape;11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" descr="Weymouth Secondary Logos_Page_1"/>
          <p:cNvPicPr preferRelativeResize="0"/>
          <p:nvPr/>
        </p:nvPicPr>
        <p:blipFill rotWithShape="1">
          <a:blip r:embed="rId2">
            <a:alphaModFix/>
          </a:blip>
          <a:srcRect l="13750" t="16198" r="14999" b="16298"/>
          <a:stretch/>
        </p:blipFill>
        <p:spPr>
          <a:xfrm>
            <a:off x="8362950" y="5791200"/>
            <a:ext cx="7239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5/3/20</a:t>
            </a:r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2" name="Google Shape;52;p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5/3/20</a:t>
            </a:r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0" name="Google Shape;60;p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5/3/20</a:t>
            </a:r>
            <a:endParaRPr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9" name="Google Shape;69;p7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5/3/20</a:t>
            </a:r>
            <a:endParaRPr dirty="0"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0" name="Google Shape;80;p8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8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5/3/20</a:t>
            </a:r>
            <a:endParaRPr dirty="0"/>
          </a:p>
        </p:txBody>
      </p:sp>
      <p:sp>
        <p:nvSpPr>
          <p:cNvPr id="87" name="Google Shape;8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9" name="Google Shape;89;p9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5/3/20</a:t>
            </a:r>
            <a:endParaRPr dirty="0"/>
          </a:p>
        </p:txBody>
      </p:sp>
      <p:sp>
        <p:nvSpPr>
          <p:cNvPr id="96" name="Google Shape;9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7" name="Google Shape;9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8" name="Google Shape;98;p1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5318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5/3/20</a:t>
            </a:r>
            <a:endParaRPr dirty="0"/>
          </a:p>
        </p:txBody>
      </p:sp>
      <p:sp>
        <p:nvSpPr>
          <p:cNvPr id="104" name="Google Shape;104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/>
        </p:nvSpPr>
        <p:spPr>
          <a:xfrm>
            <a:off x="1524000" y="2971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>
            <a:spLocks noGrp="1"/>
          </p:cNvSpPr>
          <p:nvPr>
            <p:ph type="ctrTitle"/>
          </p:nvPr>
        </p:nvSpPr>
        <p:spPr>
          <a:xfrm>
            <a:off x="1062143" y="2319212"/>
            <a:ext cx="7772400" cy="275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0"/>
              <a:buFont typeface="Calibri"/>
              <a:buNone/>
            </a:pPr>
            <a:br>
              <a:rPr lang="en-US" sz="4770" dirty="0"/>
            </a:br>
            <a:br>
              <a:rPr lang="en-US" sz="4770" dirty="0"/>
            </a:br>
            <a:r>
              <a:rPr lang="en-US" sz="3600" dirty="0"/>
              <a:t>Budget Management Presentation</a:t>
            </a:r>
            <a:br>
              <a:rPr lang="en-US" sz="3240" dirty="0"/>
            </a:br>
            <a:br>
              <a:rPr lang="en-US" sz="3240" dirty="0"/>
            </a:br>
            <a:r>
              <a:rPr lang="en-US" sz="3240" dirty="0"/>
              <a:t>May 5, 2020</a:t>
            </a:r>
            <a:br>
              <a:rPr lang="en-US" sz="3240" dirty="0"/>
            </a:br>
            <a:br>
              <a:rPr lang="en-US" sz="3240" dirty="0"/>
            </a:br>
            <a:br>
              <a:rPr lang="en-US" sz="3240" dirty="0"/>
            </a:br>
            <a:endParaRPr sz="3240" b="1" dirty="0"/>
          </a:p>
        </p:txBody>
      </p:sp>
      <p:sp>
        <p:nvSpPr>
          <p:cNvPr id="119" name="Google Shape;119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63242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13"/>
          <p:cNvGrpSpPr/>
          <p:nvPr/>
        </p:nvGrpSpPr>
        <p:grpSpPr>
          <a:xfrm>
            <a:off x="954080" y="473073"/>
            <a:ext cx="7123113" cy="1355725"/>
            <a:chOff x="106657769" y="106507948"/>
            <a:chExt cx="7123481" cy="1355725"/>
          </a:xfrm>
        </p:grpSpPr>
        <p:grpSp>
          <p:nvGrpSpPr>
            <p:cNvPr id="122" name="Google Shape;122;p13"/>
            <p:cNvGrpSpPr/>
            <p:nvPr/>
          </p:nvGrpSpPr>
          <p:grpSpPr>
            <a:xfrm>
              <a:off x="109191425" y="107556296"/>
              <a:ext cx="3774250" cy="228608"/>
              <a:chOff x="108470700" y="107533588"/>
              <a:chExt cx="3774250" cy="228608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108470700" y="107533588"/>
                <a:ext cx="13716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575" tIns="36575" rIns="36575" bIns="36575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1838"/>
                  </a:buClr>
                  <a:buSzPts val="1100"/>
                  <a:buFont typeface="Verdana"/>
                  <a:buNone/>
                </a:pPr>
                <a:r>
                  <a:rPr lang="en-US" sz="1100" b="1" i="0" u="none" strike="noStrike" cap="none" dirty="0">
                    <a:solidFill>
                      <a:srgbClr val="561838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Strong Schools</a:t>
                </a: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110244700" y="107533588"/>
                <a:ext cx="200025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575" tIns="36575" rIns="36575" bIns="365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61838"/>
                  </a:buClr>
                  <a:buSzPts val="1100"/>
                  <a:buFont typeface="Verdana"/>
                  <a:buNone/>
                </a:pPr>
                <a:r>
                  <a:rPr lang="en-US" sz="1100" b="1" i="0" u="none" strike="noStrike" cap="none" dirty="0">
                    <a:solidFill>
                      <a:srgbClr val="561838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Strong Community</a:t>
                </a: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5" name="Google Shape;125;p1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9931513" y="107568038"/>
                <a:ext cx="193548" cy="1941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6" name="Google Shape;126;p13"/>
            <p:cNvSpPr txBox="1"/>
            <p:nvPr/>
          </p:nvSpPr>
          <p:spPr>
            <a:xfrm>
              <a:off x="107380450" y="106699050"/>
              <a:ext cx="6400800" cy="800100"/>
            </a:xfrm>
            <a:prstGeom prst="rect">
              <a:avLst/>
            </a:prstGeom>
            <a:solidFill>
              <a:srgbClr val="561838"/>
            </a:solidFill>
            <a:ln w="9525" cap="flat" cmpd="sng">
              <a:solidFill>
                <a:srgbClr val="6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7" name="Google Shape;127;p13" descr="Weymouth Secondary Logos_Page_3"/>
            <p:cNvPicPr preferRelativeResize="0"/>
            <p:nvPr/>
          </p:nvPicPr>
          <p:blipFill rotWithShape="1">
            <a:blip r:embed="rId4">
              <a:alphaModFix/>
            </a:blip>
            <a:srcRect l="23564" t="28490" r="23510" b="26670"/>
            <a:stretch/>
          </p:blipFill>
          <p:spPr>
            <a:xfrm rot="-325089">
              <a:off x="106657769" y="106507948"/>
              <a:ext cx="1600200" cy="13557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FCDB8B"/>
              </a:outerShdw>
            </a:effectLst>
          </p:spPr>
        </p:pic>
        <p:sp>
          <p:nvSpPr>
            <p:cNvPr id="128" name="Google Shape;128;p13"/>
            <p:cNvSpPr/>
            <p:nvPr/>
          </p:nvSpPr>
          <p:spPr>
            <a:xfrm>
              <a:off x="108399875" y="106822875"/>
              <a:ext cx="514350" cy="51435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W</a:t>
              </a: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08939625" y="106965750"/>
              <a:ext cx="1714500" cy="3429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EYMOUTH </a:t>
              </a: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12101925" y="106822875"/>
              <a:ext cx="285750" cy="51435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s</a:t>
              </a: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10727155" y="106813350"/>
              <a:ext cx="285750" cy="51435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P</a:t>
              </a: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11070053" y="106965750"/>
              <a:ext cx="914400" cy="3429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UBLIC</a:t>
              </a: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12425775" y="106965750"/>
              <a:ext cx="1143000" cy="3429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8B717"/>
                  </a:solidFill>
                  <a:latin typeface="Rockwell"/>
                </a:rPr>
                <a:t>CHOOLS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63A154-F988-E347-9DB9-0C611A09A321}"/>
              </a:ext>
            </a:extLst>
          </p:cNvPr>
          <p:cNvCxnSpPr/>
          <p:nvPr/>
        </p:nvCxnSpPr>
        <p:spPr>
          <a:xfrm>
            <a:off x="1417743" y="3708400"/>
            <a:ext cx="7061200" cy="0"/>
          </a:xfrm>
          <a:prstGeom prst="line">
            <a:avLst/>
          </a:prstGeom>
          <a:ln w="38100">
            <a:solidFill>
              <a:srgbClr val="642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7"/>
    </mc:Choice>
    <mc:Fallback xmlns="">
      <p:transition spd="slow" advTm="64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B2B6BEF-AE3F-DF41-B760-BE08C4714A2C}"/>
              </a:ext>
            </a:extLst>
          </p:cNvPr>
          <p:cNvSpPr txBox="1">
            <a:spLocks/>
          </p:cNvSpPr>
          <p:nvPr/>
        </p:nvSpPr>
        <p:spPr>
          <a:xfrm>
            <a:off x="8758183" y="6576111"/>
            <a:ext cx="457200" cy="29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</a:rPr>
              <a:t>(</a:t>
            </a:r>
            <a:fld id="{00000000-1234-1234-1234-123412341234}" type="slidenum">
              <a:rPr lang="en-US" sz="1000" smtClean="0">
                <a:solidFill>
                  <a:schemeClr val="bg1"/>
                </a:solidFill>
              </a:rPr>
              <a:pPr algn="l"/>
              <a:t>9</a:t>
            </a:fld>
            <a:r>
              <a:rPr lang="en-US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BC71C44-97C4-A84E-AB7D-929D02CC7B98}"/>
              </a:ext>
            </a:extLst>
          </p:cNvPr>
          <p:cNvSpPr txBox="1">
            <a:spLocks/>
          </p:cNvSpPr>
          <p:nvPr/>
        </p:nvSpPr>
        <p:spPr>
          <a:xfrm>
            <a:off x="462017" y="6576970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5/5/20</a:t>
            </a:r>
          </a:p>
        </p:txBody>
      </p:sp>
      <p:sp>
        <p:nvSpPr>
          <p:cNvPr id="10" name="Google Shape;199;p21">
            <a:extLst>
              <a:ext uri="{FF2B5EF4-FFF2-40B4-BE49-F238E27FC236}">
                <a16:creationId xmlns:a16="http://schemas.microsoft.com/office/drawing/2014/main" id="{FF5E2F2F-105D-084D-8B8E-CB00060448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558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dirty="0"/>
              <a:t>FY21 Budget</a:t>
            </a:r>
            <a:br>
              <a:rPr lang="en-US" sz="3959" dirty="0"/>
            </a:br>
            <a:endParaRPr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26D60F-BAE2-3543-858E-CEAC01F21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30957"/>
              </p:ext>
            </p:extLst>
          </p:nvPr>
        </p:nvGraphicFramePr>
        <p:xfrm>
          <a:off x="631371" y="1904998"/>
          <a:ext cx="8126813" cy="3363687"/>
        </p:xfrm>
        <a:graphic>
          <a:graphicData uri="http://schemas.openxmlformats.org/drawingml/2006/table">
            <a:tbl>
              <a:tblPr firstRow="1" bandRow="1">
                <a:noFill/>
                <a:tableStyleId>{46E71E66-F150-4B93-BA19-74E49DFD318A}</a:tableStyleId>
              </a:tblPr>
              <a:tblGrid>
                <a:gridCol w="6187377">
                  <a:extLst>
                    <a:ext uri="{9D8B030D-6E8A-4147-A177-3AD203B41FA5}">
                      <a16:colId xmlns:a16="http://schemas.microsoft.com/office/drawing/2014/main" val="1552350621"/>
                    </a:ext>
                  </a:extLst>
                </a:gridCol>
                <a:gridCol w="1939436">
                  <a:extLst>
                    <a:ext uri="{9D8B030D-6E8A-4147-A177-3AD203B41FA5}">
                      <a16:colId xmlns:a16="http://schemas.microsoft.com/office/drawing/2014/main" val="3556557558"/>
                    </a:ext>
                  </a:extLst>
                </a:gridCol>
              </a:tblGrid>
              <a:tr h="4892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435409"/>
                  </a:ext>
                </a:extLst>
              </a:tr>
              <a:tr h="4892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FY21 Budget Gap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$2,220,284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943829"/>
                  </a:ext>
                </a:extLst>
              </a:tr>
              <a:tr h="4892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FY21 IT Obligations (funded through 1X Covid-19 Savings)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($493,300)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171440"/>
                  </a:ext>
                </a:extLst>
              </a:tr>
              <a:tr h="183482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473962"/>
                  </a:ext>
                </a:extLst>
              </a:tr>
              <a:tr h="8561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Remaining cost of Universal Full-Day Kindergarten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(Funded through Full Day K Revolving Account)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($886,616)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51826"/>
                  </a:ext>
                </a:extLst>
              </a:tr>
              <a:tr h="183482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964257"/>
                  </a:ext>
                </a:extLst>
              </a:tr>
              <a:tr h="4892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Remaining FY21 Budget Gap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$840,368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062365"/>
                  </a:ext>
                </a:extLst>
              </a:tr>
              <a:tr h="183482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280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22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647699" y="164300"/>
            <a:ext cx="81104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Reduction/Savings Options</a:t>
            </a:r>
            <a:endParaRPr dirty="0"/>
          </a:p>
        </p:txBody>
      </p:sp>
      <p:graphicFrame>
        <p:nvGraphicFramePr>
          <p:cNvPr id="216" name="Google Shape;216;p23"/>
          <p:cNvGraphicFramePr/>
          <p:nvPr>
            <p:extLst>
              <p:ext uri="{D42A27DB-BD31-4B8C-83A1-F6EECF244321}">
                <p14:modId xmlns:p14="http://schemas.microsoft.com/office/powerpoint/2010/main" val="2950691195"/>
              </p:ext>
            </p:extLst>
          </p:nvPr>
        </p:nvGraphicFramePr>
        <p:xfrm>
          <a:off x="1173247" y="1176672"/>
          <a:ext cx="7059386" cy="5085210"/>
        </p:xfrm>
        <a:graphic>
          <a:graphicData uri="http://schemas.openxmlformats.org/drawingml/2006/table">
            <a:tbl>
              <a:tblPr firstRow="1" bandRow="1">
                <a:noFill/>
                <a:tableStyleId>{46E71E66-F150-4B93-BA19-74E49DFD318A}</a:tableStyleId>
              </a:tblPr>
              <a:tblGrid>
                <a:gridCol w="7059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/>
                        <a:t>PROPOSED REDUCTIONS/SAVINGS CONSIDERED FY21</a:t>
                      </a:r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CLOSING OF NASH SCHOOL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99004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PAUSE CHROMEBOOK 1:1 INITIATIVE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2223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REDUCTION OF ATHLETICS/EXTRA CURRICULAR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29923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REDUCTION OF SOME CTE PROGRAMS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61009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ELIMINATION OF TUITION FREE FULL DAY KINDERGARTEN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4653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FY20 </a:t>
                      </a:r>
                      <a:r>
                        <a:rPr lang="en-US" sz="1800" baseline="0" dirty="0"/>
                        <a:t>SAVINGS OF COVID-19 SHUTDOWN</a:t>
                      </a:r>
                      <a:endParaRPr lang="en-US"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9496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NON-UNION SALARY FREEZE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47803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ONE</a:t>
                      </a:r>
                      <a:r>
                        <a:rPr lang="en-US" sz="1800" baseline="0" dirty="0"/>
                        <a:t>-TIME SALARY FROM OPERATING TO REVOLVING</a:t>
                      </a:r>
                      <a:endParaRPr lang="en-US"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14787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REDUCTION IN ADMINS (ASST. CURRICULUM CORD. &amp; ASST. SPED DIR)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REDUCTION IN FORCE (ALL UNITS)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ALL NON COMPLIANCE NEEDS LIST ITEMS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NON FUNDED CAPITAL REQUESTS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(CURRICULUM MATERIALS FOR CLASSROOMS)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633653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BCE537A-5135-1841-90D3-CBEA97721B5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58183" y="6576111"/>
            <a:ext cx="457200" cy="29459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</a:rPr>
              <a:t>(</a:t>
            </a:r>
            <a:fld id="{00000000-1234-1234-1234-123412341234}" type="slidenum">
              <a:rPr lang="en-US" sz="1000" smtClean="0">
                <a:solidFill>
                  <a:schemeClr val="bg1"/>
                </a:solidFill>
              </a:rPr>
              <a:t>10</a:t>
            </a:fld>
            <a:r>
              <a:rPr lang="en-US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E05BC75-D046-7042-AF37-DB6FD096AAB1}"/>
              </a:ext>
            </a:extLst>
          </p:cNvPr>
          <p:cNvSpPr txBox="1">
            <a:spLocks/>
          </p:cNvSpPr>
          <p:nvPr/>
        </p:nvSpPr>
        <p:spPr>
          <a:xfrm>
            <a:off x="462017" y="6576970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5/5/20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647699" y="164300"/>
            <a:ext cx="81104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Reduction/Savings Options</a:t>
            </a:r>
            <a:endParaRPr dirty="0"/>
          </a:p>
        </p:txBody>
      </p:sp>
      <p:graphicFrame>
        <p:nvGraphicFramePr>
          <p:cNvPr id="216" name="Google Shape;216;p23"/>
          <p:cNvGraphicFramePr/>
          <p:nvPr>
            <p:extLst>
              <p:ext uri="{D42A27DB-BD31-4B8C-83A1-F6EECF244321}">
                <p14:modId xmlns:p14="http://schemas.microsoft.com/office/powerpoint/2010/main" val="412394519"/>
              </p:ext>
            </p:extLst>
          </p:nvPr>
        </p:nvGraphicFramePr>
        <p:xfrm>
          <a:off x="979715" y="1485899"/>
          <a:ext cx="7329714" cy="4022268"/>
        </p:xfrm>
        <a:graphic>
          <a:graphicData uri="http://schemas.openxmlformats.org/drawingml/2006/table">
            <a:tbl>
              <a:tblPr firstRow="1" bandRow="1">
                <a:noFill/>
                <a:tableStyleId>{46E71E66-F150-4B93-BA19-74E49DFD318A}</a:tableStyleId>
              </a:tblPr>
              <a:tblGrid>
                <a:gridCol w="545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2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/>
                        <a:t>PROPOSED REDUCTIONS/SAVINGS CONSIDERED FY21</a:t>
                      </a:r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Non-Union Salary Freeze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/>
                        <a:t>$300,000</a:t>
                      </a:r>
                      <a:endParaRPr sz="20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52432"/>
                  </a:ext>
                </a:extLst>
              </a:tr>
              <a:tr h="8167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/>
                        <a:t>One</a:t>
                      </a:r>
                      <a:r>
                        <a:rPr lang="en-US" sz="2000" b="1" baseline="0" dirty="0"/>
                        <a:t>-Time</a:t>
                      </a:r>
                      <a:r>
                        <a:rPr lang="en-US" sz="2000" baseline="0" dirty="0"/>
                        <a:t> Salary from Operating to Revolving</a:t>
                      </a: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 FTEs- Unit A&amp;D)</a:t>
                      </a:r>
                      <a:endParaRPr lang="en-US" sz="2000" dirty="0"/>
                    </a:p>
                  </a:txBody>
                  <a:tcPr marL="63500" marR="63500" marT="63500" marB="63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/>
                        <a:t>$350,000</a:t>
                      </a:r>
                      <a:endParaRPr sz="20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928216"/>
                  </a:ext>
                </a:extLst>
              </a:tr>
              <a:tr h="4851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Weycare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Asst. Director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$70,000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817132"/>
                  </a:ext>
                </a:extLst>
              </a:tr>
              <a:tr h="81673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Primary/Preschool Principals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(shared oversight of schools)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/>
                        <a:t>$212,418</a:t>
                      </a:r>
                      <a:endParaRPr sz="20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931222"/>
                  </a:ext>
                </a:extLst>
              </a:tr>
              <a:tr h="4851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Curriculum Coordinator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$120,000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070001"/>
                  </a:ext>
                </a:extLst>
              </a:tr>
              <a:tr h="4851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Current Assistant Principal Positions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$202,400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990041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BCE537A-5135-1841-90D3-CBEA97721B5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58183" y="6576111"/>
            <a:ext cx="457200" cy="29459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</a:rPr>
              <a:t>(</a:t>
            </a:r>
            <a:fld id="{00000000-1234-1234-1234-123412341234}" type="slidenum">
              <a:rPr lang="en-US" sz="1000" smtClean="0">
                <a:solidFill>
                  <a:schemeClr val="bg1"/>
                </a:solidFill>
              </a:rPr>
              <a:t>11</a:t>
            </a:fld>
            <a:r>
              <a:rPr lang="en-US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E05BC75-D046-7042-AF37-DB6FD096AAB1}"/>
              </a:ext>
            </a:extLst>
          </p:cNvPr>
          <p:cNvSpPr txBox="1">
            <a:spLocks/>
          </p:cNvSpPr>
          <p:nvPr/>
        </p:nvSpPr>
        <p:spPr>
          <a:xfrm>
            <a:off x="462017" y="6576970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5/5/20</a:t>
            </a:r>
          </a:p>
        </p:txBody>
      </p:sp>
    </p:spTree>
    <p:extLst>
      <p:ext uri="{BB962C8B-B14F-4D97-AF65-F5344CB8AC3E}">
        <p14:creationId xmlns:p14="http://schemas.microsoft.com/office/powerpoint/2010/main" val="323236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title" idx="4294967295"/>
          </p:nvPr>
        </p:nvSpPr>
        <p:spPr>
          <a:xfrm>
            <a:off x="457200" y="2287587"/>
            <a:ext cx="8229600" cy="144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Questions and Discussion</a:t>
            </a:r>
            <a:endParaRPr b="1" dirty="0"/>
          </a:p>
        </p:txBody>
      </p:sp>
      <p:pic>
        <p:nvPicPr>
          <p:cNvPr id="244" name="Google Shape;244;p26" descr="C:\Users\jennifer.whipple\Pictures\wildcat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5465" y="3505200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352C083-D811-0546-93BB-48C3DA8147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58183" y="6576111"/>
            <a:ext cx="457200" cy="29459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</a:rPr>
              <a:t>(</a:t>
            </a:r>
            <a:fld id="{00000000-1234-1234-1234-123412341234}" type="slidenum">
              <a:rPr lang="en-US" sz="1000" smtClean="0">
                <a:solidFill>
                  <a:schemeClr val="bg1"/>
                </a:solidFill>
              </a:rPr>
              <a:t>12</a:t>
            </a:fld>
            <a:r>
              <a:rPr lang="en-US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CF90AC6-8386-134D-9DEE-DE970D6FDAC2}"/>
              </a:ext>
            </a:extLst>
          </p:cNvPr>
          <p:cNvSpPr txBox="1">
            <a:spLocks/>
          </p:cNvSpPr>
          <p:nvPr/>
        </p:nvSpPr>
        <p:spPr>
          <a:xfrm>
            <a:off x="462017" y="6576970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5/5/20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dirty="0"/>
            </a:br>
            <a:r>
              <a:rPr lang="en-US" dirty="0"/>
              <a:t>Overview</a:t>
            </a:r>
            <a:endParaRPr dirty="0"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327184" y="134349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FY21 School Budget  Voted - 3/26/20</a:t>
            </a:r>
            <a:endParaRPr sz="2600" dirty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FY21 Mayors Budget Filed - 4/27/20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Reduction Options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1F3491-8680-7445-ACD3-7C4FFAE0732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84" y="6291094"/>
            <a:ext cx="548700" cy="5250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8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>
            <a:spLocks noGrp="1"/>
          </p:cNvSpPr>
          <p:nvPr>
            <p:ph type="title"/>
          </p:nvPr>
        </p:nvSpPr>
        <p:spPr>
          <a:xfrm>
            <a:off x="757183" y="3598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dirty="0"/>
              <a:t>School Department FY21 Proposed</a:t>
            </a:r>
            <a:br>
              <a:rPr lang="en-US" sz="3959" dirty="0"/>
            </a:br>
            <a:r>
              <a:rPr lang="en-US" sz="2800" dirty="0"/>
              <a:t>School Committee Voted 3-26-20</a:t>
            </a:r>
            <a:endParaRPr sz="2800" dirty="0"/>
          </a:p>
        </p:txBody>
      </p:sp>
      <p:graphicFrame>
        <p:nvGraphicFramePr>
          <p:cNvPr id="200" name="Google Shape;200;p21"/>
          <p:cNvGraphicFramePr/>
          <p:nvPr>
            <p:extLst>
              <p:ext uri="{D42A27DB-BD31-4B8C-83A1-F6EECF244321}">
                <p14:modId xmlns:p14="http://schemas.microsoft.com/office/powerpoint/2010/main" val="3236165003"/>
              </p:ext>
            </p:extLst>
          </p:nvPr>
        </p:nvGraphicFramePr>
        <p:xfrm>
          <a:off x="1930400" y="1905000"/>
          <a:ext cx="5715000" cy="3088730"/>
        </p:xfrm>
        <a:graphic>
          <a:graphicData uri="http://schemas.openxmlformats.org/drawingml/2006/table">
            <a:tbl>
              <a:tblPr firstRow="1" bandRow="1">
                <a:noFill/>
                <a:tableStyleId>{46E71E66-F150-4B93-BA19-74E49DFD318A}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TOTAL PROPOSED BUDGET FY21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$76,119,856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Level Service*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$1,793,039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Compliance Requirements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$706,922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                   Non-Union Additional Increases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$57,645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*Level Service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2.44%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Total Increase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3.47%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16642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24576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IT Obligations Capital Request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742,192</a:t>
                      </a:r>
                      <a:endParaRPr sz="1800" b="1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124759"/>
                  </a:ext>
                </a:extLst>
              </a:tr>
            </a:tbl>
          </a:graphicData>
        </a:graphic>
      </p:graphicFrame>
      <p:sp>
        <p:nvSpPr>
          <p:cNvPr id="201" name="Google Shape;201;p21"/>
          <p:cNvSpPr txBox="1"/>
          <p:nvPr/>
        </p:nvSpPr>
        <p:spPr>
          <a:xfrm>
            <a:off x="1820776" y="5088091"/>
            <a:ext cx="4038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*does not include (4) CBA’s expiring in 2020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B2B6BEF-AE3F-DF41-B760-BE08C4714A2C}"/>
              </a:ext>
            </a:extLst>
          </p:cNvPr>
          <p:cNvSpPr txBox="1">
            <a:spLocks/>
          </p:cNvSpPr>
          <p:nvPr/>
        </p:nvSpPr>
        <p:spPr>
          <a:xfrm>
            <a:off x="8758183" y="6576111"/>
            <a:ext cx="457200" cy="29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</a:rPr>
              <a:t>(</a:t>
            </a:r>
            <a:fld id="{00000000-1234-1234-1234-123412341234}" type="slidenum">
              <a:rPr lang="en-US" sz="1000" smtClean="0">
                <a:solidFill>
                  <a:schemeClr val="bg1"/>
                </a:solidFill>
              </a:rPr>
              <a:pPr algn="l"/>
              <a:t>2</a:t>
            </a:fld>
            <a:r>
              <a:rPr lang="en-US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BC71C44-97C4-A84E-AB7D-929D02CC7B98}"/>
              </a:ext>
            </a:extLst>
          </p:cNvPr>
          <p:cNvSpPr txBox="1">
            <a:spLocks/>
          </p:cNvSpPr>
          <p:nvPr/>
        </p:nvSpPr>
        <p:spPr>
          <a:xfrm>
            <a:off x="462017" y="6576970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5/5/20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70B12075-151A-3241-AF89-79D0121D27ED}"/>
              </a:ext>
            </a:extLst>
          </p:cNvPr>
          <p:cNvSpPr/>
          <p:nvPr/>
        </p:nvSpPr>
        <p:spPr>
          <a:xfrm>
            <a:off x="185683" y="3023916"/>
            <a:ext cx="1574800" cy="14605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Pre-COVID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292100" y="42544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dirty="0"/>
              <a:t>FY21 Compliance Requirements</a:t>
            </a:r>
            <a:endParaRPr dirty="0"/>
          </a:p>
        </p:txBody>
      </p:sp>
      <p:graphicFrame>
        <p:nvGraphicFramePr>
          <p:cNvPr id="185" name="Google Shape;185;p19"/>
          <p:cNvGraphicFramePr/>
          <p:nvPr>
            <p:extLst>
              <p:ext uri="{D42A27DB-BD31-4B8C-83A1-F6EECF244321}">
                <p14:modId xmlns:p14="http://schemas.microsoft.com/office/powerpoint/2010/main" val="479170814"/>
              </p:ext>
            </p:extLst>
          </p:nvPr>
        </p:nvGraphicFramePr>
        <p:xfrm>
          <a:off x="1905000" y="1911976"/>
          <a:ext cx="6931658" cy="3748186"/>
        </p:xfrm>
        <a:graphic>
          <a:graphicData uri="http://schemas.openxmlformats.org/drawingml/2006/table">
            <a:tbl>
              <a:tblPr firstRow="1" bandRow="1">
                <a:tableStyleId>{46E71E66-F150-4B93-BA19-74E49DFD318A}</a:tableStyleId>
              </a:tblPr>
              <a:tblGrid>
                <a:gridCol w="453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POSITION</a:t>
                      </a: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4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FTE</a:t>
                      </a: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4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Cost</a:t>
                      </a: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4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Special Education Teacher Johnson ECC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$63,469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Board Certified Behavior Analyst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$63,469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Special Education Teacher Primary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$126,938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dirty="0"/>
                        <a:t>Paraprofessionals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$73,126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dirty="0"/>
                        <a:t>Instructional Coach – SEL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$63,469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9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Primary &amp; Pre-K Specialists – STEAM &amp; Art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$103,706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188296"/>
                  </a:ext>
                </a:extLst>
              </a:tr>
              <a:tr h="3959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ELL Teacher – Primary &amp; Middle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2.5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$158,673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948999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CTE Teacher – Robotics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$54,072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569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TOTAL 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422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$706,922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046357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6B6E33E-85CF-924C-81D1-AE931E95744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58183" y="6576111"/>
            <a:ext cx="457200" cy="29459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</a:rPr>
              <a:t>(</a:t>
            </a:r>
            <a:fld id="{00000000-1234-1234-1234-123412341234}" type="slidenum">
              <a:rPr lang="en-US" sz="1000" smtClean="0">
                <a:solidFill>
                  <a:schemeClr val="bg1"/>
                </a:solidFill>
              </a:rPr>
              <a:t>3</a:t>
            </a:fld>
            <a:r>
              <a:rPr lang="en-US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6DEA7D2-D507-D44B-B8B8-13ED393F433D}"/>
              </a:ext>
            </a:extLst>
          </p:cNvPr>
          <p:cNvSpPr txBox="1">
            <a:spLocks/>
          </p:cNvSpPr>
          <p:nvPr/>
        </p:nvSpPr>
        <p:spPr>
          <a:xfrm>
            <a:off x="462017" y="6576970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5/5/20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21203-9AE5-AF4F-83DB-E8B1646B2597}"/>
              </a:ext>
            </a:extLst>
          </p:cNvPr>
          <p:cNvSpPr/>
          <p:nvPr/>
        </p:nvSpPr>
        <p:spPr>
          <a:xfrm>
            <a:off x="185683" y="3023916"/>
            <a:ext cx="1574800" cy="14605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Pre-COVID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-1422400" y="42544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dirty="0"/>
              <a:t>Then…COVID-19</a:t>
            </a:r>
            <a:endParaRPr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6B6E33E-85CF-924C-81D1-AE931E95744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58183" y="6576111"/>
            <a:ext cx="457200" cy="29459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</a:rPr>
              <a:t>(</a:t>
            </a:r>
            <a:fld id="{00000000-1234-1234-1234-123412341234}" type="slidenum">
              <a:rPr lang="en-US" sz="1000" smtClean="0">
                <a:solidFill>
                  <a:schemeClr val="bg1"/>
                </a:solidFill>
              </a:rPr>
              <a:t>4</a:t>
            </a:fld>
            <a:r>
              <a:rPr lang="en-US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6DEA7D2-D507-D44B-B8B8-13ED393F433D}"/>
              </a:ext>
            </a:extLst>
          </p:cNvPr>
          <p:cNvSpPr txBox="1">
            <a:spLocks/>
          </p:cNvSpPr>
          <p:nvPr/>
        </p:nvSpPr>
        <p:spPr>
          <a:xfrm>
            <a:off x="462017" y="6576970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5/5/20</a:t>
            </a:r>
          </a:p>
        </p:txBody>
      </p:sp>
      <p:sp>
        <p:nvSpPr>
          <p:cNvPr id="8" name="Google Shape;141;p14">
            <a:extLst>
              <a:ext uri="{FF2B5EF4-FFF2-40B4-BE49-F238E27FC236}">
                <a16:creationId xmlns:a16="http://schemas.microsoft.com/office/drawing/2014/main" id="{1E53E8F3-1F37-0245-8EB9-67EE85DDF7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7500" y="142977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6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6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304141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0" y="169362"/>
            <a:ext cx="91439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FY21 Budget Gap</a:t>
            </a:r>
            <a:endParaRPr dirty="0"/>
          </a:p>
        </p:txBody>
      </p:sp>
      <p:graphicFrame>
        <p:nvGraphicFramePr>
          <p:cNvPr id="208" name="Google Shape;208;p22"/>
          <p:cNvGraphicFramePr/>
          <p:nvPr>
            <p:extLst>
              <p:ext uri="{D42A27DB-BD31-4B8C-83A1-F6EECF244321}">
                <p14:modId xmlns:p14="http://schemas.microsoft.com/office/powerpoint/2010/main" val="729913998"/>
              </p:ext>
            </p:extLst>
          </p:nvPr>
        </p:nvGraphicFramePr>
        <p:xfrm>
          <a:off x="1145407" y="1862659"/>
          <a:ext cx="6853183" cy="2468960"/>
        </p:xfrm>
        <a:graphic>
          <a:graphicData uri="http://schemas.openxmlformats.org/drawingml/2006/table">
            <a:tbl>
              <a:tblPr firstRow="1" bandRow="1">
                <a:noFill/>
                <a:tableStyleId>{46E71E66-F150-4B93-BA19-74E49DFD318A}</a:tableStyleId>
              </a:tblPr>
              <a:tblGrid>
                <a:gridCol w="533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71">
                  <a:extLst>
                    <a:ext uri="{9D8B030D-6E8A-4147-A177-3AD203B41FA5}">
                      <a16:colId xmlns:a16="http://schemas.microsoft.com/office/drawing/2014/main" val="38803023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FY21 Budget School Committee Voted 3/26/20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$76,119,856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702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FY21 IT Obligations (originally funded from capital)*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$493,300    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383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Required to Continue Current Services Into SY 2020-21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$76,613,156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5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FY21 Mayor’s Budget Submitted 4/27/20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dirty="0"/>
                        <a:t>$74,392,872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Total Budget Gap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($2,220,284)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875192"/>
                  </a:ext>
                </a:extLst>
              </a:tr>
            </a:tbl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15880A0-18A3-BD42-8BB2-EAA0D1AB748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58183" y="6576111"/>
            <a:ext cx="457200" cy="29459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</a:rPr>
              <a:t>(</a:t>
            </a:r>
            <a:fld id="{00000000-1234-1234-1234-123412341234}" type="slidenum">
              <a:rPr lang="en-US" sz="1000" smtClean="0">
                <a:solidFill>
                  <a:schemeClr val="bg1"/>
                </a:solidFill>
              </a:rPr>
              <a:t>5</a:t>
            </a:fld>
            <a:r>
              <a:rPr lang="en-US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5BDD5A6-9D8B-DA4F-B86C-A3EAD393C82F}"/>
              </a:ext>
            </a:extLst>
          </p:cNvPr>
          <p:cNvSpPr txBox="1">
            <a:spLocks/>
          </p:cNvSpPr>
          <p:nvPr/>
        </p:nvSpPr>
        <p:spPr>
          <a:xfrm>
            <a:off x="462017" y="6576970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5/5/20</a:t>
            </a:r>
          </a:p>
        </p:txBody>
      </p:sp>
      <p:sp>
        <p:nvSpPr>
          <p:cNvPr id="10" name="Google Shape;201;p21">
            <a:extLst>
              <a:ext uri="{FF2B5EF4-FFF2-40B4-BE49-F238E27FC236}">
                <a16:creationId xmlns:a16="http://schemas.microsoft.com/office/drawing/2014/main" id="{36F10DB2-6BA1-2D42-A10A-C3C62911AB83}"/>
              </a:ext>
            </a:extLst>
          </p:cNvPr>
          <p:cNvSpPr txBox="1"/>
          <p:nvPr/>
        </p:nvSpPr>
        <p:spPr>
          <a:xfrm>
            <a:off x="1145407" y="4331619"/>
            <a:ext cx="4038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*adjusted IT number is explained on the next slide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462017" y="657728"/>
            <a:ext cx="840668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200" dirty="0"/>
              <a:t>FY21 Capital IT Obligations </a:t>
            </a:r>
            <a:br>
              <a:rPr lang="en-US" sz="4200" dirty="0"/>
            </a:br>
            <a:r>
              <a:rPr lang="en-US" sz="2800" dirty="0"/>
              <a:t>(Revised)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F3330-843B-944E-A8C0-371EC41E2939}"/>
              </a:ext>
            </a:extLst>
          </p:cNvPr>
          <p:cNvSpPr txBox="1"/>
          <p:nvPr/>
        </p:nvSpPr>
        <p:spPr>
          <a:xfrm>
            <a:off x="1810128" y="5640757"/>
            <a:ext cx="5366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Original FY21 IT Capital request was $742,192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Cut items noted in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US" b="1" dirty="0"/>
              <a:t> total $248,892 </a:t>
            </a:r>
          </a:p>
        </p:txBody>
      </p:sp>
      <p:graphicFrame>
        <p:nvGraphicFramePr>
          <p:cNvPr id="7" name="Google Shape;512;p60">
            <a:extLst>
              <a:ext uri="{FF2B5EF4-FFF2-40B4-BE49-F238E27FC236}">
                <a16:creationId xmlns:a16="http://schemas.microsoft.com/office/drawing/2014/main" id="{1B737BCC-A9EB-0345-A352-CCAA5904E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481191"/>
              </p:ext>
            </p:extLst>
          </p:nvPr>
        </p:nvGraphicFramePr>
        <p:xfrm>
          <a:off x="1810128" y="1842146"/>
          <a:ext cx="6963697" cy="36010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63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Lease Groups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(Year of graduation)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Devices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2018-2019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chemeClr val="bg1"/>
                          </a:solidFill>
                        </a:rPr>
                        <a:t>(1:1 Grades 7 &amp; 10)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2019-2020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chemeClr val="bg1"/>
                          </a:solidFill>
                        </a:rPr>
                        <a:t>(1:1 Grades 7,8,10,11)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2020-2021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chemeClr val="bg1"/>
                          </a:solidFill>
                        </a:rPr>
                        <a:t>(1:1 Grades PreK-12)</a:t>
                      </a:r>
                      <a:endParaRPr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Grade 7 (2024) &amp; 10 (2021)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1000 Chromebooks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$92,614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$92,614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$92,614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3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Grade 7 (2025) &amp; 10 (2022)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1000 Chromebooks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$92,614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$92,614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3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Grade 7 (2026) &amp; 10 (2023)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1000 Chromebooks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00" b="0" dirty="0"/>
                        <a:t>$92,614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3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3-12 Teacher 1:1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500 Chromebooks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$46,458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$46,458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$46,458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3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PK-2 Teacher 1:1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100 iPads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$12,384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$12,384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$12,384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323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Refresh Grade 3-6             (1900 total)</a:t>
                      </a:r>
                      <a:endParaRPr sz="1000" b="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400 Chromebooks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$37,221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$37,221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$37,221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323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750 Chromebooks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$69,536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$69,536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323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750 Chromebooks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00" b="0" dirty="0"/>
                        <a:t>$69,536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323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iPad refresh PreK to 2 (1:2) (750 total)</a:t>
                      </a:r>
                      <a:endParaRPr sz="1000" b="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450 iPads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$55,731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$55,731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$55,731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323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150 iPads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$18,577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$18,577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323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150 iPads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00" b="0" dirty="0"/>
                        <a:t>$18,577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323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Interactive Displays</a:t>
                      </a:r>
                      <a:endParaRPr sz="1000" b="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120 panels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$68,165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dirty="0"/>
                        <a:t>$68,165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323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0" dirty="0">
                          <a:solidFill>
                            <a:schemeClr val="dk1"/>
                          </a:solidFill>
                        </a:rPr>
                        <a:t>120 panels</a:t>
                      </a: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" sz="1000" b="0" dirty="0"/>
                        <a:t>$68,165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Total</a:t>
                      </a:r>
                      <a:endParaRPr sz="1000" b="1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6,490</a:t>
                      </a:r>
                      <a:endParaRPr sz="1000" b="1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$244,408</a:t>
                      </a:r>
                      <a:endParaRPr sz="1000" b="1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$493,300</a:t>
                      </a:r>
                      <a:endParaRPr sz="1000" b="1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$493,300</a:t>
                      </a:r>
                      <a:endParaRPr sz="1000" b="1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208AC1D-B504-4B43-8265-CCD57BE052B9}"/>
              </a:ext>
            </a:extLst>
          </p:cNvPr>
          <p:cNvSpPr txBox="1">
            <a:spLocks/>
          </p:cNvSpPr>
          <p:nvPr/>
        </p:nvSpPr>
        <p:spPr>
          <a:xfrm>
            <a:off x="8758183" y="6576111"/>
            <a:ext cx="457200" cy="29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000">
                <a:solidFill>
                  <a:schemeClr val="bg1"/>
                </a:solidFill>
              </a:rPr>
              <a:t>(</a:t>
            </a:r>
            <a:fld id="{00000000-1234-1234-1234-123412341234}" type="slidenum">
              <a:rPr lang="en-US" sz="1000" smtClean="0">
                <a:solidFill>
                  <a:schemeClr val="bg1"/>
                </a:solidFill>
              </a:rPr>
              <a:pPr algn="l"/>
              <a:t>6</a:t>
            </a:fld>
            <a:r>
              <a:rPr lang="en-US" sz="1000">
                <a:solidFill>
                  <a:schemeClr val="bg1"/>
                </a:solidFill>
              </a:rPr>
              <a:t>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EFCB7BD7-C440-8F42-9A34-27847F29D973}"/>
              </a:ext>
            </a:extLst>
          </p:cNvPr>
          <p:cNvSpPr txBox="1">
            <a:spLocks/>
          </p:cNvSpPr>
          <p:nvPr/>
        </p:nvSpPr>
        <p:spPr>
          <a:xfrm>
            <a:off x="462017" y="6576970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5/5/20</a:t>
            </a:r>
          </a:p>
        </p:txBody>
      </p:sp>
    </p:spTree>
    <p:extLst>
      <p:ext uri="{BB962C8B-B14F-4D97-AF65-F5344CB8AC3E}">
        <p14:creationId xmlns:p14="http://schemas.microsoft.com/office/powerpoint/2010/main" val="167643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B2B6BEF-AE3F-DF41-B760-BE08C4714A2C}"/>
              </a:ext>
            </a:extLst>
          </p:cNvPr>
          <p:cNvSpPr txBox="1">
            <a:spLocks/>
          </p:cNvSpPr>
          <p:nvPr/>
        </p:nvSpPr>
        <p:spPr>
          <a:xfrm>
            <a:off x="8758183" y="6576111"/>
            <a:ext cx="457200" cy="29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</a:rPr>
              <a:t>(</a:t>
            </a:r>
            <a:fld id="{00000000-1234-1234-1234-123412341234}" type="slidenum">
              <a:rPr lang="en-US" sz="1000" smtClean="0">
                <a:solidFill>
                  <a:schemeClr val="bg1"/>
                </a:solidFill>
              </a:rPr>
              <a:pPr algn="l"/>
              <a:t>7</a:t>
            </a:fld>
            <a:r>
              <a:rPr lang="en-US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BC71C44-97C4-A84E-AB7D-929D02CC7B98}"/>
              </a:ext>
            </a:extLst>
          </p:cNvPr>
          <p:cNvSpPr txBox="1">
            <a:spLocks/>
          </p:cNvSpPr>
          <p:nvPr/>
        </p:nvSpPr>
        <p:spPr>
          <a:xfrm>
            <a:off x="462017" y="6576970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5/5/20</a:t>
            </a:r>
          </a:p>
        </p:txBody>
      </p:sp>
      <p:sp>
        <p:nvSpPr>
          <p:cNvPr id="10" name="Google Shape;199;p21">
            <a:extLst>
              <a:ext uri="{FF2B5EF4-FFF2-40B4-BE49-F238E27FC236}">
                <a16:creationId xmlns:a16="http://schemas.microsoft.com/office/drawing/2014/main" id="{FF5E2F2F-105D-084D-8B8E-CB00060448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943" y="381000"/>
            <a:ext cx="874521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dirty="0"/>
              <a:t>FY21 Budget</a:t>
            </a:r>
            <a:br>
              <a:rPr lang="en-US" sz="3959" dirty="0"/>
            </a:br>
            <a:r>
              <a:rPr lang="en-US" sz="2800" dirty="0">
                <a:solidFill>
                  <a:schemeClr val="tx1"/>
                </a:solidFill>
              </a:rPr>
              <a:t>Funding IT Obligations</a:t>
            </a:r>
            <a:endParaRPr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Google Shape;208;p22">
            <a:extLst>
              <a:ext uri="{FF2B5EF4-FFF2-40B4-BE49-F238E27FC236}">
                <a16:creationId xmlns:a16="http://schemas.microsoft.com/office/drawing/2014/main" id="{2832AE67-30D4-F14E-9CB1-C62957847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494213"/>
              </p:ext>
            </p:extLst>
          </p:nvPr>
        </p:nvGraphicFramePr>
        <p:xfrm>
          <a:off x="462017" y="1665513"/>
          <a:ext cx="7876440" cy="3740874"/>
        </p:xfrm>
        <a:graphic>
          <a:graphicData uri="http://schemas.openxmlformats.org/drawingml/2006/table">
            <a:tbl>
              <a:tblPr firstRow="1" bandRow="1">
                <a:noFill/>
                <a:tableStyleId>{46E71E66-F150-4B93-BA19-74E49DFD318A}</a:tableStyleId>
              </a:tblPr>
              <a:tblGrid>
                <a:gridCol w="613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03">
                  <a:extLst>
                    <a:ext uri="{9D8B030D-6E8A-4147-A177-3AD203B41FA5}">
                      <a16:colId xmlns:a16="http://schemas.microsoft.com/office/drawing/2014/main" val="3880302303"/>
                    </a:ext>
                  </a:extLst>
                </a:gridCol>
              </a:tblGrid>
              <a:tr h="46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FY21 IT Obligations (originally funded from capital) 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$493,300    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702420"/>
                  </a:ext>
                </a:extLst>
              </a:tr>
              <a:tr h="46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     Savings from FY20 Substitute Line (one time)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($306,000)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     Savings from FY20 Utilities Lines (one time est.)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($300,000)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522946"/>
                  </a:ext>
                </a:extLst>
              </a:tr>
              <a:tr h="6326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     Savings from Transportation Contract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     (pending negotiation &amp; State Legislation – one time savings)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($200,000)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125332"/>
                  </a:ext>
                </a:extLst>
              </a:tr>
              <a:tr h="17261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57643"/>
                  </a:ext>
                </a:extLst>
              </a:tr>
              <a:tr h="9038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Remaining Funds Needed for Current  Obligations*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/>
                        <a:t>*utilize savings for FY21 7</a:t>
                      </a:r>
                      <a:r>
                        <a:rPr lang="en-US" sz="1600" b="0" baseline="30000" dirty="0"/>
                        <a:t>th</a:t>
                      </a:r>
                      <a:r>
                        <a:rPr lang="en-US" sz="1600" b="0" dirty="0"/>
                        <a:t>/10</a:t>
                      </a:r>
                      <a:r>
                        <a:rPr lang="en-US" sz="1600" b="0" baseline="30000" dirty="0"/>
                        <a:t>th</a:t>
                      </a:r>
                      <a:r>
                        <a:rPr lang="en-US" sz="1600" b="0" dirty="0"/>
                        <a:t> Chromebook initiative ($92,614) </a:t>
                      </a:r>
                      <a:endParaRPr sz="16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$312,700 </a:t>
                      </a:r>
                      <a:r>
                        <a:rPr lang="en-US" sz="1800" b="0" dirty="0" err="1"/>
                        <a:t>est</a:t>
                      </a:r>
                      <a:endParaRPr lang="en-US" sz="1800" b="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1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63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B2B6BEF-AE3F-DF41-B760-BE08C4714A2C}"/>
              </a:ext>
            </a:extLst>
          </p:cNvPr>
          <p:cNvSpPr txBox="1">
            <a:spLocks/>
          </p:cNvSpPr>
          <p:nvPr/>
        </p:nvSpPr>
        <p:spPr>
          <a:xfrm>
            <a:off x="8758183" y="6576111"/>
            <a:ext cx="457200" cy="29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</a:rPr>
              <a:t>(</a:t>
            </a:r>
            <a:fld id="{00000000-1234-1234-1234-123412341234}" type="slidenum">
              <a:rPr lang="en-US" sz="1000" smtClean="0">
                <a:solidFill>
                  <a:schemeClr val="bg1"/>
                </a:solidFill>
              </a:rPr>
              <a:pPr algn="l"/>
              <a:t>8</a:t>
            </a:fld>
            <a:r>
              <a:rPr lang="en-US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BC71C44-97C4-A84E-AB7D-929D02CC7B98}"/>
              </a:ext>
            </a:extLst>
          </p:cNvPr>
          <p:cNvSpPr txBox="1">
            <a:spLocks/>
          </p:cNvSpPr>
          <p:nvPr/>
        </p:nvSpPr>
        <p:spPr>
          <a:xfrm>
            <a:off x="462017" y="6576970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5/5/20</a:t>
            </a:r>
          </a:p>
        </p:txBody>
      </p:sp>
      <p:sp>
        <p:nvSpPr>
          <p:cNvPr id="10" name="Google Shape;199;p21">
            <a:extLst>
              <a:ext uri="{FF2B5EF4-FFF2-40B4-BE49-F238E27FC236}">
                <a16:creationId xmlns:a16="http://schemas.microsoft.com/office/drawing/2014/main" id="{FF5E2F2F-105D-084D-8B8E-CB00060448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829" y="381000"/>
            <a:ext cx="873432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dirty="0"/>
              <a:t>FY21 Budget</a:t>
            </a:r>
            <a:br>
              <a:rPr lang="en-US" sz="3959" dirty="0"/>
            </a:br>
            <a:r>
              <a:rPr lang="en-US" sz="2800" dirty="0"/>
              <a:t>Funding Universal Full-Day Kindergarten (UFDK)</a:t>
            </a:r>
            <a:endParaRPr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26D60F-BAE2-3543-858E-CEAC01F21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80826"/>
              </p:ext>
            </p:extLst>
          </p:nvPr>
        </p:nvGraphicFramePr>
        <p:xfrm>
          <a:off x="1339205" y="1691370"/>
          <a:ext cx="6853183" cy="2880450"/>
        </p:xfrm>
        <a:graphic>
          <a:graphicData uri="http://schemas.openxmlformats.org/drawingml/2006/table">
            <a:tbl>
              <a:tblPr firstRow="1" bandRow="1">
                <a:noFill/>
                <a:tableStyleId>{46E71E66-F150-4B93-BA19-74E49DFD318A}</a:tableStyleId>
              </a:tblPr>
              <a:tblGrid>
                <a:gridCol w="5217695">
                  <a:extLst>
                    <a:ext uri="{9D8B030D-6E8A-4147-A177-3AD203B41FA5}">
                      <a16:colId xmlns:a16="http://schemas.microsoft.com/office/drawing/2014/main" val="1552350621"/>
                    </a:ext>
                  </a:extLst>
                </a:gridCol>
                <a:gridCol w="1635488">
                  <a:extLst>
                    <a:ext uri="{9D8B030D-6E8A-4147-A177-3AD203B41FA5}">
                      <a16:colId xmlns:a16="http://schemas.microsoft.com/office/drawing/2014/main" val="3556557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435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Total Kindergarten Cost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$1,223,716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943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Mandatory 1/2 Day K Funds in Operating Budget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$337,100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17144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47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Remaining cost of Universal Full-Day Kindergarten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$886,616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5182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964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Balance of Kindergarten Revolving Account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$890,000 (anticipated)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0623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424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280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/>
                        <a:t>Remaining Cost of Universal Full-Day Kindergarten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/>
                        <a:t>$0 estimate</a:t>
                      </a:r>
                      <a:endParaRPr sz="1800" b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803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4D94F7-0653-4C42-9F3C-EEE9C0B4D0CE}"/>
              </a:ext>
            </a:extLst>
          </p:cNvPr>
          <p:cNvSpPr txBox="1"/>
          <p:nvPr/>
        </p:nvSpPr>
        <p:spPr>
          <a:xfrm>
            <a:off x="1339205" y="4762995"/>
            <a:ext cx="697430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spcBef>
                <a:spcPts val="640"/>
              </a:spcBef>
              <a:buSzPct val="98000"/>
              <a:buNone/>
            </a:pPr>
            <a:r>
              <a:rPr lang="en-US" sz="1800" b="1" dirty="0"/>
              <a:t>We propose:</a:t>
            </a:r>
          </a:p>
          <a:p>
            <a:pPr marL="742950" lvl="1" indent="-285750">
              <a:spcBef>
                <a:spcPts val="640"/>
              </a:spcBef>
              <a:buSzPct val="98000"/>
              <a:buFont typeface="Wingdings" pitchFamily="2" charset="2"/>
              <a:buChar char="Ø"/>
            </a:pPr>
            <a:r>
              <a:rPr lang="en-US" sz="1800" dirty="0"/>
              <a:t>Using the revolving fund for full-day Kindergarten FY21</a:t>
            </a:r>
          </a:p>
          <a:p>
            <a:pPr marL="742950" lvl="1" indent="-285750">
              <a:spcBef>
                <a:spcPts val="640"/>
              </a:spcBef>
              <a:buSzPct val="98000"/>
              <a:buFont typeface="Wingdings" pitchFamily="2" charset="2"/>
              <a:buChar char="Ø"/>
            </a:pPr>
            <a:r>
              <a:rPr lang="en-US" sz="1800" dirty="0"/>
              <a:t>Pilot UFDK for one year and reevaluate for FY22</a:t>
            </a:r>
          </a:p>
          <a:p>
            <a:pPr marL="742950" lvl="1" indent="-285750">
              <a:spcBef>
                <a:spcPts val="640"/>
              </a:spcBef>
              <a:buSzPct val="98000"/>
              <a:buFont typeface="Wingdings" pitchFamily="2" charset="2"/>
              <a:buChar char="Ø"/>
            </a:pPr>
            <a:r>
              <a:rPr lang="en-US" sz="1800" dirty="0"/>
              <a:t>No expectation to continue UFDK if budgets do not rebound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01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824</Words>
  <Application>Microsoft Macintosh PowerPoint</Application>
  <PresentationFormat>On-screen Show (4:3)</PresentationFormat>
  <Paragraphs>249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Wingdings</vt:lpstr>
      <vt:lpstr>Rockwell</vt:lpstr>
      <vt:lpstr>Verdana</vt:lpstr>
      <vt:lpstr>Office Theme</vt:lpstr>
      <vt:lpstr>  Budget Management Presentation  May 5, 2020   </vt:lpstr>
      <vt:lpstr> Overview</vt:lpstr>
      <vt:lpstr>School Department FY21 Proposed School Committee Voted 3-26-20</vt:lpstr>
      <vt:lpstr>FY21 Compliance Requirements</vt:lpstr>
      <vt:lpstr>Then…COVID-19</vt:lpstr>
      <vt:lpstr>FY21 Budget Gap</vt:lpstr>
      <vt:lpstr>FY21 Capital IT Obligations  (Revised)</vt:lpstr>
      <vt:lpstr>FY21 Budget Funding IT Obligations</vt:lpstr>
      <vt:lpstr>FY21 Budget Funding Universal Full-Day Kindergarten (UFDK)</vt:lpstr>
      <vt:lpstr>FY21 Budget </vt:lpstr>
      <vt:lpstr>Reduction/Savings Options</vt:lpstr>
      <vt:lpstr>Reduction/Savings Options</vt:lpstr>
      <vt:lpstr>Questions and Discussion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Budget Impacts   April 30, 2020</dc:title>
  <dc:creator>Smith, Brian</dc:creator>
  <cp:lastModifiedBy>Microsoft Office User</cp:lastModifiedBy>
  <cp:revision>119</cp:revision>
  <cp:lastPrinted>2020-05-02T15:47:55Z</cp:lastPrinted>
  <dcterms:modified xsi:type="dcterms:W3CDTF">2020-05-05T01:57:01Z</dcterms:modified>
</cp:coreProperties>
</file>