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y="6858000" cx="9144000"/>
  <p:notesSz cx="7010400" cy="9296400"/>
  <p:embeddedFontLst>
    <p:embeddedFont>
      <p:font typeface="Cabin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4C324EE-1D71-43F4-966F-5D5A1244B38B}">
  <a:tblStyle styleId="{B4C324EE-1D71-43F4-966F-5D5A1244B3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C8B974-8917-40A0-8C61-060D1FA6C90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Cabin-regular.fntdata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Cabin-italic.fntdata"/><Relationship Id="rId23" Type="http://schemas.openxmlformats.org/officeDocument/2006/relationships/slide" Target="slides/slide18.xml"/><Relationship Id="rId67" Type="http://schemas.openxmlformats.org/officeDocument/2006/relationships/font" Target="fonts/Cabin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abin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df3840336_0_30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df3840336_0_30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7df3840336_0_30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df3840336_0_404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df3840336_0_404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7df3840336_0_404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9d6197ebd_1_10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9d6197ebd_1_10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9d6197ebd_1_10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9d6197ebd_1_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9d6197ebd_1_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9d6197ebd_1_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2c45694ea_0_3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52c45694ea_0_33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2bd460393_0_35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2bd460393_0_35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52bd460393_0_35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e202c1fd6_6_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e202c1fd6_6_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7e202c1fd6_6_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2c45694ea_0_9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2c45694ea_0_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52c45694ea_0_9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e089dc081_0_14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e089dc081_0_14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7e089dc081_0_14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9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9d6197ebd_2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9d6197ebd_2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0aa0f76b_3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30aa0f76b_3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df3840336_0_502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df3840336_0_50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7df3840336_0_502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b1b24faf3_7_1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4b1b24faf3_7_12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a7a7a3452_0_93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a7a7a3452_0_9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a7a7a3452_0_93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2bd460393_0_13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2bd460393_0_1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52bd460393_0_13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e56f3c2e7_0_111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e56f3c2e7_0_111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4e56f3c2e7_0_111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e202c1fd6_8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e202c1fd6_8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7e202c1fd6_8_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e202c1fd6_8_7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e202c1fd6_8_7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7e202c1fd6_8_7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a7bcf1720_3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a7bcf1720_3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a7bcf1720_3_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1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9d6197ebd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19d6197ebd_0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f01b8318_0_9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f01b8318_0_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30f01b8318_0_9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0609e0a81_0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0609e0a81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50609e0a81_0_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0609e0a81_0_199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0609e0a81_0_19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50609e0a81_0_199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df3840336_0_509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df3840336_0_50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(Offset by $15k decrease in TEC FY21 Placements)</a:t>
            </a:r>
            <a:endParaRPr sz="24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810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●"/>
            </a:pPr>
            <a:r>
              <a:rPr lang="en-US" sz="2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Athletic fees increased for next year, approved by SC </a:t>
            </a:r>
            <a:endParaRPr sz="2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●"/>
            </a:pPr>
            <a:r>
              <a:rPr lang="en-US" sz="2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(up to $60,000 in FY21 from $0 in FY19)</a:t>
            </a:r>
            <a:endParaRPr sz="24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2" name="Google Shape;362;g7df3840336_0_509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f01b8318_0_1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0f01b8318_0_1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30f01b8318_0_1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2bd460393_0_2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2bd460393_0_2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52bd460393_0_2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e089dc081_0_8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e089dc081_0_8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7e089dc081_0_8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1d5af5b83_0_5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51d5af5b83_0_5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a79841df_2_191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0a79841df_2_191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9d6197ebd_2_12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19d6197ebd_2_12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fd7e9c0f0_0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fd7e9c0f0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6fd7e9c0f0_0_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ee53d46b0_0_4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ee53d46b0_0_4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ee53d46b0_0_4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9d6197ebd_2_10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9d6197ebd_2_10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19d6197ebd_2_10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30aa0f76b_1_35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30aa0f76b_1_35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0f01b8318_0_23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0f01b8318_0_2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30f01b8318_0_23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9d6197ebd_0_20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19d6197ebd_0_209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9d6197ebd_2_11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19d6197ebd_2_113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4eb054628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54eb054628_0_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4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E)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FY04      FY05    FY06     FY07     FY08     FY09   FY10     FY11    FY12     FY13    FY14   FY15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75.00% 75.00% 75.00% 75.00% 75.00% 72.00% 42.34% 43.66% 68.71% 70.00% 73.5%  73%</a:t>
            </a:r>
            <a:endParaRPr/>
          </a:p>
        </p:txBody>
      </p:sp>
      <p:sp>
        <p:nvSpPr>
          <p:cNvPr id="480" name="Google Shape;480;p4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6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0a8fde72c_0_7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0a8fde72c_0_7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20a8fde72c_0_7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1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9d6197ebd_2_9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19d6197ebd_2_92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4eb054628_0_9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54eb054628_0_99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9d6197ebd_2_13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19d6197ebd_2_133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7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2bd460393_0_6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2bd460393_0_6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52bd460393_0_6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0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df3840336_0_12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df3840336_0_1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detailed enrollment by school here:</a:t>
            </a:r>
            <a:endParaRPr/>
          </a:p>
        </p:txBody>
      </p:sp>
      <p:sp>
        <p:nvSpPr>
          <p:cNvPr id="143" name="Google Shape;143;g7df3840336_0_12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df3840336_0_110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df3840336_0_11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7df3840336_0_110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df3840336_0_208:notes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df3840336_0_208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7df3840336_0_208:notes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34900" y="3085765"/>
            <a:ext cx="8447100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435893" y="1020431"/>
            <a:ext cx="82452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bin"/>
              <a:buNone/>
              <a:defRPr b="0" i="0" sz="27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2"/>
                </a:solidFill>
              </a:defRPr>
            </a:lvl2pPr>
            <a:lvl3pPr indent="-69850" lvl="2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2"/>
                </a:solidFill>
              </a:defRPr>
            </a:lvl3pPr>
            <a:lvl4pPr indent="-69850" lvl="3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2"/>
                </a:solidFill>
              </a:defRPr>
            </a:lvl4pPr>
            <a:lvl5pPr indent="-69850" lvl="4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2"/>
                </a:solidFill>
              </a:defRPr>
            </a:lvl5pPr>
            <a:lvl6pPr indent="-69850" lvl="5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2"/>
                </a:solidFill>
              </a:defRPr>
            </a:lvl6pPr>
            <a:lvl7pPr indent="-69850" lvl="6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2"/>
                </a:solidFill>
              </a:defRPr>
            </a:lvl7pPr>
            <a:lvl8pPr indent="-69850" lvl="7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2"/>
                </a:solidFill>
              </a:defRPr>
            </a:lvl8pPr>
            <a:lvl9pPr indent="-69850" lvl="8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435895" y="2495445"/>
            <a:ext cx="82452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None/>
              <a:defRPr b="0" i="0" sz="12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3429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None/>
              <a:defRPr b="0" i="0" sz="12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6858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None/>
              <a:defRPr b="0" i="0" sz="11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0287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3716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17145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0574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24003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2743200" marR="0" rtl="0" algn="ctr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ymbol"/>
              <a:buNone/>
              <a:defRPr b="0" i="0" sz="9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7918725" y="5956137"/>
            <a:ext cx="76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330214" y="614407"/>
            <a:ext cx="84819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bin"/>
              <a:buNone/>
              <a:defRPr b="0" sz="2100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2810556" y="-38647"/>
            <a:ext cx="3522900" cy="8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Char char="◼"/>
              <a:defRPr/>
            </a:lvl1pPr>
            <a:lvl2pPr indent="-298450" lvl="1" marL="914400" rtl="0" algn="l"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2pPr>
            <a:lvl3pPr indent="-298450" lvl="2" marL="1371600" rtl="0" algn="l"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3pPr>
            <a:lvl4pPr indent="-298450" lvl="3" marL="1828800" rtl="0" algn="l"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4pPr>
            <a:lvl5pPr indent="-298450" lvl="4" marL="2286000" rtl="0" algn="l"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5pPr>
            <a:lvl6pPr indent="-298450" lvl="5" marL="27432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rtl="0">
              <a:spcBef>
                <a:spcPts val="500"/>
              </a:spcBef>
              <a:spcAft>
                <a:spcPts val="500"/>
              </a:spcAft>
              <a:buSzPts val="1100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6629401" y="599725"/>
            <a:ext cx="2180100" cy="581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2"/>
          <p:cNvSpPr txBox="1"/>
          <p:nvPr>
            <p:ph type="title"/>
          </p:nvPr>
        </p:nvSpPr>
        <p:spPr>
          <a:xfrm rot="5400000">
            <a:off x="4789474" y="2515776"/>
            <a:ext cx="51831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bin"/>
              <a:buNone/>
              <a:defRPr b="0" sz="2100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950702" y="306126"/>
            <a:ext cx="51831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1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8450" lvl="4" marL="22860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8450" lvl="5" marL="2743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6745254" y="5956137"/>
            <a:ext cx="99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581192" y="5951811"/>
            <a:ext cx="592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834961" y="5956137"/>
            <a:ext cx="87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able" type="tbl">
  <p:cSld name="TAB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30214" y="614407"/>
            <a:ext cx="84819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bin"/>
              <a:buNone/>
              <a:defRPr b="0" sz="2100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35894" y="2180496"/>
            <a:ext cx="82722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9845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1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8450" lvl="4" marL="22860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8450" lvl="5" marL="2743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334486" y="606554"/>
            <a:ext cx="84750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435895" y="729658"/>
            <a:ext cx="82722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bin"/>
              <a:buNone/>
              <a:defRPr b="0" sz="2100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435895" y="2228003"/>
            <a:ext cx="40668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9845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1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8450" lvl="4" marL="22860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8450" lvl="5" marL="2743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4641313" y="2228003"/>
            <a:ext cx="40668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9845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1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8450" lvl="4" marL="22860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8450" lvl="5" marL="2743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334486" y="606554"/>
            <a:ext cx="84750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435895" y="729658"/>
            <a:ext cx="82722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bin"/>
              <a:buNone/>
              <a:defRPr b="0" sz="2100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65414" y="2250892"/>
            <a:ext cx="38154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bin"/>
              <a:buNone/>
              <a:defRPr b="0" sz="1700">
                <a:solidFill>
                  <a:schemeClr val="accent2"/>
                </a:solidFill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500"/>
            </a:lvl2pPr>
            <a:lvl3pPr indent="-228600" lvl="2" marL="13716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400"/>
            </a:lvl3pPr>
            <a:lvl4pPr indent="-228600" lvl="3" marL="18288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4pPr>
            <a:lvl5pPr indent="-228600" lvl="4" marL="22860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8pPr>
            <a:lvl9pPr indent="-228600" lvl="8" marL="4114800" rtl="0">
              <a:spcBef>
                <a:spcPts val="500"/>
              </a:spcBef>
              <a:spcAft>
                <a:spcPts val="500"/>
              </a:spcAft>
              <a:buSzPts val="1100"/>
              <a:buFont typeface="Cabin"/>
              <a:buNone/>
              <a:defRPr b="1" sz="12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35895" y="2926052"/>
            <a:ext cx="40449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1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8450" lvl="4" marL="22860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8450" lvl="5" marL="2743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3" type="body"/>
          </p:nvPr>
        </p:nvSpPr>
        <p:spPr>
          <a:xfrm>
            <a:off x="4892801" y="2250892"/>
            <a:ext cx="38154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bin"/>
              <a:buNone/>
              <a:defRPr b="0" sz="1700">
                <a:solidFill>
                  <a:schemeClr val="accent2"/>
                </a:solidFill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500"/>
            </a:lvl2pPr>
            <a:lvl3pPr indent="-228600" lvl="2" marL="13716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400"/>
            </a:lvl3pPr>
            <a:lvl4pPr indent="-228600" lvl="3" marL="18288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4pPr>
            <a:lvl5pPr indent="-228600" lvl="4" marL="22860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b="1" sz="1200"/>
            </a:lvl8pPr>
            <a:lvl9pPr indent="-228600" lvl="8" marL="4114800" rtl="0">
              <a:spcBef>
                <a:spcPts val="500"/>
              </a:spcBef>
              <a:spcAft>
                <a:spcPts val="500"/>
              </a:spcAft>
              <a:buSzPts val="1100"/>
              <a:buFont typeface="Cabin"/>
              <a:buNone/>
              <a:defRPr b="1" sz="1200"/>
            </a:lvl9pPr>
          </a:lstStyle>
          <a:p/>
        </p:txBody>
      </p:sp>
      <p:sp>
        <p:nvSpPr>
          <p:cNvPr id="44" name="Google Shape;44;p5"/>
          <p:cNvSpPr txBox="1"/>
          <p:nvPr>
            <p:ph idx="4" type="body"/>
          </p:nvPr>
        </p:nvSpPr>
        <p:spPr>
          <a:xfrm>
            <a:off x="4663282" y="2926052"/>
            <a:ext cx="40449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11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8450" lvl="4" marL="22860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8450" lvl="5" marL="2743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ymbol"/>
              <a:buChar char="◼"/>
              <a:defRPr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335863" y="5141974"/>
            <a:ext cx="84681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435895" y="3043910"/>
            <a:ext cx="8272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sz="2700" cap="none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435894" y="4541417"/>
            <a:ext cx="8272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bin"/>
              <a:buNone/>
              <a:defRPr sz="1400" cap="none">
                <a:solidFill>
                  <a:schemeClr val="accent2"/>
                </a:solidFill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bin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bin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bin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bin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bin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bin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bin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500"/>
              </a:spcBef>
              <a:spcAft>
                <a:spcPts val="500"/>
              </a:spcAft>
              <a:buClr>
                <a:srgbClr val="888888"/>
              </a:buClr>
              <a:buSzPts val="1100"/>
              <a:buFont typeface="Cabin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30512" y="606554"/>
            <a:ext cx="84750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 txBox="1"/>
          <p:nvPr>
            <p:ph type="title"/>
          </p:nvPr>
        </p:nvSpPr>
        <p:spPr>
          <a:xfrm>
            <a:off x="431920" y="729658"/>
            <a:ext cx="82722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bin"/>
              <a:buNone/>
              <a:defRPr b="0" sz="2100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335863" y="5141973"/>
            <a:ext cx="84735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435894" y="5262296"/>
            <a:ext cx="3682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sz="1500">
                <a:solidFill>
                  <a:srgbClr val="2D58A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335862" y="601200"/>
            <a:ext cx="84696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98450" lvl="0" marL="457200" rtl="0">
              <a:spcBef>
                <a:spcPts val="300"/>
              </a:spcBef>
              <a:spcAft>
                <a:spcPts val="0"/>
              </a:spcAft>
              <a:buSzPts val="1100"/>
              <a:buChar char="◼"/>
              <a:defRPr sz="1500">
                <a:solidFill>
                  <a:schemeClr val="dk2"/>
                </a:solidFill>
              </a:defRPr>
            </a:lvl1pPr>
            <a:lvl2pPr indent="-298450" lvl="1" marL="9144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400">
                <a:solidFill>
                  <a:schemeClr val="dk2"/>
                </a:solidFill>
              </a:defRPr>
            </a:lvl2pPr>
            <a:lvl3pPr indent="-298450" lvl="2" marL="13716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200">
                <a:solidFill>
                  <a:schemeClr val="dk2"/>
                </a:solidFill>
              </a:defRPr>
            </a:lvl3pPr>
            <a:lvl4pPr indent="-298450" lvl="3" marL="18288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100">
                <a:solidFill>
                  <a:schemeClr val="dk2"/>
                </a:solidFill>
              </a:defRPr>
            </a:lvl4pPr>
            <a:lvl5pPr indent="-298450" lvl="4" marL="22860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100">
                <a:solidFill>
                  <a:schemeClr val="dk2"/>
                </a:solidFill>
              </a:defRPr>
            </a:lvl5pPr>
            <a:lvl6pPr indent="-298450" lvl="5" marL="27432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100">
                <a:solidFill>
                  <a:schemeClr val="dk2"/>
                </a:solidFill>
              </a:defRPr>
            </a:lvl6pPr>
            <a:lvl7pPr indent="-298450" lvl="6" marL="32004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100">
                <a:solidFill>
                  <a:schemeClr val="dk2"/>
                </a:solidFill>
              </a:defRPr>
            </a:lvl7pPr>
            <a:lvl8pPr indent="-298450" lvl="7" marL="36576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100">
                <a:solidFill>
                  <a:schemeClr val="dk2"/>
                </a:solidFill>
              </a:defRPr>
            </a:lvl8pPr>
            <a:lvl9pPr indent="-298450" lvl="8" marL="4114800" rtl="0">
              <a:spcBef>
                <a:spcPts val="500"/>
              </a:spcBef>
              <a:spcAft>
                <a:spcPts val="500"/>
              </a:spcAft>
              <a:buSzPts val="1100"/>
              <a:buChar char="◼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4305617" y="5262296"/>
            <a:ext cx="44025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rtl="0" algn="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bin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800"/>
            </a:lvl2pPr>
            <a:lvl3pPr indent="-228600" lvl="2" marL="13716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800"/>
            </a:lvl3pPr>
            <a:lvl4pPr indent="-228600" lvl="3" marL="18288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4pPr>
            <a:lvl5pPr indent="-228600" lvl="4" marL="22860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8pPr>
            <a:lvl9pPr indent="-228600" lvl="8" marL="4114800" rtl="0">
              <a:spcBef>
                <a:spcPts val="500"/>
              </a:spcBef>
              <a:spcAft>
                <a:spcPts val="500"/>
              </a:spcAft>
              <a:buSzPts val="1100"/>
              <a:buFont typeface="Cabin"/>
              <a:buNone/>
              <a:defRPr sz="700"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435895" y="4693389"/>
            <a:ext cx="8272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335863" y="599725"/>
            <a:ext cx="8468100" cy="35571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35894" y="5260127"/>
            <a:ext cx="82722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rtl="0">
              <a:spcBef>
                <a:spcPts val="300"/>
              </a:spcBef>
              <a:spcAft>
                <a:spcPts val="0"/>
              </a:spcAft>
              <a:buSzPts val="1100"/>
              <a:buFont typeface="Cabin"/>
              <a:buNone/>
              <a:defRPr sz="900"/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900"/>
            </a:lvl2pPr>
            <a:lvl3pPr indent="-228600" lvl="2" marL="13716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800"/>
            </a:lvl3pPr>
            <a:lvl4pPr indent="-228600" lvl="3" marL="18288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4pPr>
            <a:lvl5pPr indent="-228600" lvl="4" marL="22860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100"/>
              <a:buFont typeface="Cabin"/>
              <a:buNone/>
              <a:defRPr sz="700"/>
            </a:lvl8pPr>
            <a:lvl9pPr indent="-228600" lvl="8" marL="4114800" rtl="0">
              <a:spcBef>
                <a:spcPts val="500"/>
              </a:spcBef>
              <a:spcAft>
                <a:spcPts val="500"/>
              </a:spcAft>
              <a:buSzPts val="1100"/>
              <a:buFont typeface="Cabin"/>
              <a:buNone/>
              <a:defRPr sz="700"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35894" y="705124"/>
            <a:ext cx="82722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bin"/>
              <a:buNone/>
              <a:defRPr b="0" i="0" sz="21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2"/>
                </a:solidFill>
              </a:defRPr>
            </a:lvl2pPr>
            <a:lvl3pPr indent="-69850" lvl="2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2"/>
                </a:solidFill>
              </a:defRPr>
            </a:lvl3pPr>
            <a:lvl4pPr indent="-69850" lvl="3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2"/>
                </a:solidFill>
              </a:defRPr>
            </a:lvl4pPr>
            <a:lvl5pPr indent="-69850" lvl="4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2"/>
                </a:solidFill>
              </a:defRPr>
            </a:lvl5pPr>
            <a:lvl6pPr indent="-69850" lvl="5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2"/>
                </a:solidFill>
              </a:defRPr>
            </a:lvl6pPr>
            <a:lvl7pPr indent="-69850" lvl="6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2"/>
                </a:solidFill>
              </a:defRPr>
            </a:lvl7pPr>
            <a:lvl8pPr indent="-69850" lvl="7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2"/>
                </a:solidFill>
              </a:defRPr>
            </a:lvl8pPr>
            <a:lvl9pPr indent="-69850" lvl="8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35894" y="2336003"/>
            <a:ext cx="82722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9845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84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11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984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84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984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84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84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9845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ymbol"/>
              <a:buChar char="◼"/>
              <a:defRPr b="0" i="0" sz="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5704463" y="59561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r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35894" y="5951811"/>
            <a:ext cx="518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69850" lvl="0" marL="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334900" y="457200"/>
            <a:ext cx="2777400" cy="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6031610" y="453643"/>
            <a:ext cx="27774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3181373" y="457200"/>
            <a:ext cx="27774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1462825" y="676575"/>
            <a:ext cx="6629400" cy="18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0" lang="en-US" u="none" cap="none" strike="noStrike">
                <a:solidFill>
                  <a:srgbClr val="000000"/>
                </a:solidFill>
              </a:rPr>
              <a:t>Medway Public Schools</a:t>
            </a:r>
            <a:br>
              <a:rPr i="0" lang="en-US" u="none" cap="none" strike="noStrike">
                <a:solidFill>
                  <a:srgbClr val="000000"/>
                </a:solidFill>
              </a:rPr>
            </a:br>
            <a:r>
              <a:rPr lang="en-US" sz="3000">
                <a:solidFill>
                  <a:srgbClr val="000000"/>
                </a:solidFill>
              </a:rPr>
              <a:t>Preliminary FY21 Budget Discussion </a:t>
            </a:r>
            <a:endParaRPr sz="3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000000"/>
                </a:solidFill>
              </a:rPr>
              <a:t>February 27, 2020</a:t>
            </a:r>
            <a:endParaRPr sz="36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b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497400" y="2126403"/>
            <a:ext cx="82452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400">
                <a:solidFill>
                  <a:srgbClr val="000000"/>
                </a:solidFill>
              </a:rPr>
              <a:t>Armand Pires, Ph.D., Superintendent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400">
                <a:solidFill>
                  <a:srgbClr val="000000"/>
                </a:solidFill>
              </a:rPr>
              <a:t>Donald Aicardi, Director of Finance and Operations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708" y="3650700"/>
            <a:ext cx="2341925" cy="154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Medway MIddle School: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Enrollment History and Projection</a:t>
            </a:r>
            <a:endParaRPr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13" y="1907850"/>
            <a:ext cx="7613925" cy="470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8547" y="6321225"/>
            <a:ext cx="694307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Medway High School: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Enrollment History and Projection</a:t>
            </a:r>
            <a:endParaRPr sz="3000"/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000" y="1858097"/>
            <a:ext cx="7218000" cy="446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4172" y="6239450"/>
            <a:ext cx="694307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914400" y="519099"/>
            <a:ext cx="7772400" cy="10350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Projected Class Size 2020-2021 </a:t>
            </a:r>
            <a:endParaRPr sz="3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FTE Implications</a:t>
            </a:r>
            <a:endParaRPr sz="3600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191" name="Google Shape;191;p25"/>
          <p:cNvGraphicFramePr/>
          <p:nvPr/>
        </p:nvGraphicFramePr>
        <p:xfrm>
          <a:off x="751700" y="159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{B4C324EE-1D71-43F4-966F-5D5A1244B38B}</a:tableStyleId>
              </a:tblPr>
              <a:tblGrid>
                <a:gridCol w="810575"/>
                <a:gridCol w="1158500"/>
                <a:gridCol w="897550"/>
                <a:gridCol w="926075"/>
                <a:gridCol w="1150300"/>
                <a:gridCol w="947525"/>
                <a:gridCol w="1137450"/>
                <a:gridCol w="1069800"/>
              </a:tblGrid>
              <a:tr h="8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Grade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Current Enrollment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# of Classes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Average Class Size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Projected Enrollment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# of Classes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Average Class Size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Change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1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PreK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 35</a:t>
                      </a:r>
                      <a:endParaRPr baseline="30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4 sections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7/8=15</a:t>
                      </a:r>
                      <a:r>
                        <a:rPr baseline="30000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+</a:t>
                      </a:r>
                      <a:endParaRPr baseline="30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36</a:t>
                      </a:r>
                      <a:endParaRPr baseline="30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r>
                        <a:rPr baseline="30000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 sections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 baseline="30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K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146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145</a:t>
                      </a:r>
                      <a:r>
                        <a:rPr baseline="30000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baseline="30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149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145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154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149</a:t>
                      </a:r>
                      <a:r>
                        <a:rPr baseline="30000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baseline="30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-1.0FTE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151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154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171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151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2" name="Google Shape;192;p25"/>
          <p:cNvSpPr txBox="1"/>
          <p:nvPr/>
        </p:nvSpPr>
        <p:spPr>
          <a:xfrm>
            <a:off x="776838" y="5579400"/>
            <a:ext cx="80475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Preschool sections reflect:  # student IEPs/ # typical peers = total number of students per section.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Each Integrated Preschool section should have no more than 15 students (7/8).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>
                <a:latin typeface="Cabin"/>
                <a:ea typeface="Cabin"/>
                <a:cs typeface="Cabin"/>
                <a:sym typeface="Cabin"/>
              </a:rPr>
              <a:t>2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Prediciting K enrollment can be challenging.  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>
                <a:latin typeface="Cabin"/>
                <a:ea typeface="Cabin"/>
                <a:cs typeface="Cabin"/>
                <a:sym typeface="Cabin"/>
              </a:rPr>
              <a:t>3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Enrollment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 projections predict smaller grade levels 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914400" y="647188"/>
            <a:ext cx="7772400" cy="11430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Projected Class Size 2020-2021 </a:t>
            </a:r>
            <a:endParaRPr sz="3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 FTE Implications, cont’d.</a:t>
            </a:r>
            <a:endParaRPr sz="3600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200" name="Google Shape;200;p26"/>
          <p:cNvGraphicFramePr/>
          <p:nvPr/>
        </p:nvGraphicFramePr>
        <p:xfrm>
          <a:off x="745500" y="1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{B4C324EE-1D71-43F4-966F-5D5A1244B38B}</a:tableStyleId>
              </a:tblPr>
              <a:tblGrid>
                <a:gridCol w="789575"/>
                <a:gridCol w="1211575"/>
                <a:gridCol w="954700"/>
                <a:gridCol w="931050"/>
                <a:gridCol w="1208225"/>
                <a:gridCol w="905700"/>
                <a:gridCol w="1059525"/>
                <a:gridCol w="880950"/>
              </a:tblGrid>
              <a:tr h="8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Grade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Current Enrollment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# of Classes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Average Class Size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Projected Enrollment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# of Classes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Average Class Size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Change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1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161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171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186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23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161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171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186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23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166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171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9-12*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682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N/A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N/A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659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N/A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N/A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-2 FTE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685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Total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2318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2289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bin"/>
                          <a:ea typeface="Cabin"/>
                          <a:cs typeface="Cabin"/>
                          <a:sym typeface="Cabin"/>
                        </a:rPr>
                        <a:t>-3.0FTE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26"/>
          <p:cNvSpPr txBox="1"/>
          <p:nvPr/>
        </p:nvSpPr>
        <p:spPr>
          <a:xfrm>
            <a:off x="831650" y="5958875"/>
            <a:ext cx="72798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Continuing declining enrollment, along with improved efficiency of scheduling warrant reduction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435900" y="1567747"/>
            <a:ext cx="8272200" cy="19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000000"/>
                </a:solidFill>
              </a:rPr>
              <a:t>Funding the Medway Public Schools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Multiple Funding Sources</a:t>
            </a:r>
            <a:endParaRPr sz="3600"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435900" y="1876550"/>
            <a:ext cx="8272200" cy="46674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		</a:t>
            </a:r>
            <a:endParaRPr sz="18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Chapter 70 Aid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State and Federal Grants (IDEA Grant)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Circuit Breaker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School Choice</a:t>
            </a:r>
            <a:endParaRPr sz="3600">
              <a:solidFill>
                <a:schemeClr val="dk1"/>
              </a:solidFill>
            </a:endParaRPr>
          </a:p>
          <a:p>
            <a:pPr indent="0" lvl="0" marL="22860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FY21 Level Service Development</a:t>
            </a:r>
            <a:endParaRPr sz="3600"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435900" y="1653825"/>
            <a:ext cx="8272200" cy="46674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		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Revenue Sources That Are Used Each Year To supplement</a:t>
            </a:r>
            <a:r>
              <a:rPr lang="en-US" sz="2400" u="sng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the budget</a:t>
            </a:r>
            <a:r>
              <a:rPr lang="en-US" sz="2400">
                <a:solidFill>
                  <a:schemeClr val="dk1"/>
                </a:solidFill>
              </a:rPr>
              <a:t>: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Circuit Breaker</a:t>
            </a:r>
            <a:r>
              <a:rPr lang="en-US" sz="2400">
                <a:solidFill>
                  <a:schemeClr val="dk1"/>
                </a:solidFill>
              </a:rPr>
              <a:t> (was $583,279 in FY20)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IDEA Grant</a:t>
            </a:r>
            <a:r>
              <a:rPr lang="en-US" sz="2400">
                <a:solidFill>
                  <a:schemeClr val="dk1"/>
                </a:solidFill>
              </a:rPr>
              <a:t> (was $553,877 in FY20)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ACCEPT Tuition Waiver Credit</a:t>
            </a:r>
            <a:r>
              <a:rPr lang="en-US" sz="2400">
                <a:solidFill>
                  <a:schemeClr val="dk1"/>
                </a:solidFill>
              </a:rPr>
              <a:t> (was $109,000 in FY20)	</a:t>
            </a:r>
            <a:r>
              <a:rPr lang="en-US" sz="2400">
                <a:solidFill>
                  <a:srgbClr val="0000FF"/>
                </a:solidFill>
              </a:rPr>
              <a:t>School Choice</a:t>
            </a:r>
            <a:r>
              <a:rPr lang="en-US" sz="2400">
                <a:solidFill>
                  <a:schemeClr val="dk1"/>
                </a:solidFill>
              </a:rPr>
              <a:t> (was $356,955 in FY20) 	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Vacancy Factor?</a:t>
            </a:r>
            <a:r>
              <a:rPr lang="en-US" sz="2400">
                <a:solidFill>
                  <a:schemeClr val="dk1"/>
                </a:solidFill>
              </a:rPr>
              <a:t> (was $76k in FY20)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Community Ed Support</a:t>
            </a:r>
            <a:r>
              <a:rPr lang="en-US" sz="2400">
                <a:solidFill>
                  <a:schemeClr val="dk1"/>
                </a:solidFill>
              </a:rPr>
              <a:t> (was $26k in FY20; </a:t>
            </a:r>
            <a:r>
              <a:rPr lang="en-US" sz="2400">
                <a:solidFill>
                  <a:srgbClr val="FF0000"/>
                </a:solidFill>
              </a:rPr>
              <a:t>new in FY19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	</a:t>
            </a:r>
            <a:endParaRPr sz="2400"/>
          </a:p>
          <a:p>
            <a:pPr indent="0" lvl="0" marL="4572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24" name="Google Shape;224;p29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/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0" name="Google Shape;230;p30"/>
          <p:cNvSpPr txBox="1"/>
          <p:nvPr>
            <p:ph type="title"/>
          </p:nvPr>
        </p:nvSpPr>
        <p:spPr>
          <a:xfrm>
            <a:off x="991825" y="753422"/>
            <a:ext cx="77724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0" lang="en-US" sz="3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Medway Public Schools </a:t>
            </a:r>
            <a:endParaRPr i="0" sz="36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0" lang="en-US" sz="3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Chapter 70 Allocations</a:t>
            </a:r>
            <a:endParaRPr sz="3600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231" name="Google Shape;231;p30"/>
          <p:cNvGraphicFramePr/>
          <p:nvPr/>
        </p:nvGraphicFramePr>
        <p:xfrm>
          <a:off x="726275" y="198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{86C8B974-8917-40A0-8C61-060D1FA6C906}</a:tableStyleId>
              </a:tblPr>
              <a:tblGrid>
                <a:gridCol w="2590800"/>
                <a:gridCol w="2530475"/>
                <a:gridCol w="1785925"/>
                <a:gridCol w="1241425"/>
              </a:tblGrid>
              <a:tr h="49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70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Increase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Inc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$10,058,469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$60,525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.61%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$10,117,244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$58,775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.58%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$10,175,519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$58,275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.58%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FY17 </a:t>
                      </a:r>
                      <a:endParaRPr b="0" i="0" sz="18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$10,301,469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$125,950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1.2%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FY18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$10,368,909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$67,440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.65%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$10,434,849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$65,940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.63%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$10,501,419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$66,570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.63%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FY21 (Governor’s)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$10,566,999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$65,580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.62%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449925" y="772477"/>
            <a:ext cx="8272200" cy="599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r>
              <a:rPr lang="en-US" sz="2400"/>
              <a:t>FY13 to FY19 Review of Medway School Department Reserves</a:t>
            </a:r>
            <a:endParaRPr sz="2400"/>
          </a:p>
        </p:txBody>
      </p:sp>
      <p:sp>
        <p:nvSpPr>
          <p:cNvPr id="238" name="Google Shape;238;p31"/>
          <p:cNvSpPr txBox="1"/>
          <p:nvPr>
            <p:ph idx="1" type="body"/>
          </p:nvPr>
        </p:nvSpPr>
        <p:spPr>
          <a:xfrm>
            <a:off x="1146500" y="2180500"/>
            <a:ext cx="6921000" cy="3678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00" y="1942675"/>
            <a:ext cx="6879050" cy="40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type="title"/>
          </p:nvPr>
        </p:nvSpPr>
        <p:spPr>
          <a:xfrm>
            <a:off x="435900" y="762603"/>
            <a:ext cx="8272200" cy="554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                   </a:t>
            </a:r>
            <a:r>
              <a:rPr lang="en-US" sz="3000"/>
              <a:t> School Choice </a:t>
            </a:r>
            <a:endParaRPr sz="3000"/>
          </a:p>
        </p:txBody>
      </p:sp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599" y="1839275"/>
            <a:ext cx="5452325" cy="29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736300" y="4917925"/>
            <a:ext cx="7415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US" sz="1800">
                <a:latin typeface="Cabin"/>
                <a:ea typeface="Cabin"/>
                <a:cs typeface="Cabin"/>
                <a:sym typeface="Cabin"/>
              </a:rPr>
              <a:t>SC has authorized </a:t>
            </a:r>
            <a:r>
              <a:rPr i="1" lang="en-US" sz="18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$2.4 million</a:t>
            </a:r>
            <a:r>
              <a:rPr i="1" lang="en-US" sz="1800">
                <a:latin typeface="Cabin"/>
                <a:ea typeface="Cabin"/>
                <a:cs typeface="Cabin"/>
                <a:sym typeface="Cabin"/>
              </a:rPr>
              <a:t> from School Choice from FY15 to FY20 Budgets for annual budget support, projects and materials</a:t>
            </a:r>
            <a:endParaRPr i="1" sz="1800"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FY21 Revenue is expected to be $325,000 for 65 students, excluding reimbursement for special education expenses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FY21 Budget Support</a:t>
            </a:r>
            <a:r>
              <a:rPr lang="en-US" sz="1800">
                <a:latin typeface="Cabin"/>
                <a:ea typeface="Cabin"/>
                <a:cs typeface="Cabin"/>
                <a:sym typeface="Cabin"/>
              </a:rPr>
              <a:t> From School Choice Currently At </a:t>
            </a:r>
            <a:r>
              <a:rPr lang="en-US" sz="180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$350,000</a:t>
            </a:r>
            <a:endParaRPr sz="180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Tonight’s Goals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435900" y="2282775"/>
            <a:ext cx="8272200" cy="1917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419100" lvl="0" marL="45720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bin"/>
              <a:buChar char="●"/>
            </a:pPr>
            <a:r>
              <a:rPr lang="en-US" sz="3000"/>
              <a:t>Present FY 21 budget needs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bin"/>
              <a:buChar char="●"/>
            </a:pPr>
            <a:r>
              <a:rPr lang="en-US" sz="3000"/>
              <a:t>Broad overview of </a:t>
            </a:r>
            <a:r>
              <a:rPr lang="en-US" sz="3000"/>
              <a:t>FY21 budget priorities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bin"/>
              <a:buChar char="●"/>
            </a:pPr>
            <a:r>
              <a:rPr lang="en-US" sz="3000"/>
              <a:t>Share the recommended efficiencies in FY21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bin"/>
              <a:buChar char="●"/>
            </a:pPr>
            <a:r>
              <a:rPr lang="en-US" sz="3000"/>
              <a:t>Share the recommended improvements in FY21</a:t>
            </a:r>
            <a:endParaRPr sz="3000"/>
          </a:p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title"/>
          </p:nvPr>
        </p:nvSpPr>
        <p:spPr>
          <a:xfrm>
            <a:off x="914400" y="716737"/>
            <a:ext cx="77724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0" lang="en-US" sz="3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Medway Public Schools </a:t>
            </a:r>
            <a:br>
              <a:rPr i="0" lang="en-US" sz="3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i="0" lang="en-US" sz="3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Annual % Increase to General Fund Budget</a:t>
            </a:r>
            <a:endParaRPr sz="3300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255" name="Google Shape;255;p33"/>
          <p:cNvGraphicFramePr/>
          <p:nvPr/>
        </p:nvGraphicFramePr>
        <p:xfrm>
          <a:off x="664400" y="1810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{86C8B974-8917-40A0-8C61-060D1FA6C906}</a:tableStyleId>
              </a:tblPr>
              <a:tblGrid>
                <a:gridCol w="2590800"/>
                <a:gridCol w="2530475"/>
                <a:gridCol w="1785925"/>
                <a:gridCol w="1241425"/>
              </a:tblGrid>
              <a:tr h="550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Operating Budget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Increase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Inc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$24,896,185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$309,369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FY17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$25,341,066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$444,674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1.8%</a:t>
                      </a:r>
                      <a:endParaRPr b="0" i="0" sz="200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FY18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$25,865,998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$524,932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.1%</a:t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FY19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$26,966,000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$1,100,002*</a:t>
                      </a:r>
                      <a:endParaRPr b="0"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.25%</a:t>
                      </a:r>
                      <a:endParaRPr b="0" i="0" sz="200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$27,666,000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$700,000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2.6%</a:t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FY21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$28,490,125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$824,125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3%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6" name="Google Shape;256;p33"/>
          <p:cNvSpPr txBox="1"/>
          <p:nvPr/>
        </p:nvSpPr>
        <p:spPr>
          <a:xfrm>
            <a:off x="1133750" y="4878500"/>
            <a:ext cx="7107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* Includes $500K from Exelon agreement targeted for Tuition Free KG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type="title"/>
          </p:nvPr>
        </p:nvSpPr>
        <p:spPr>
          <a:xfrm>
            <a:off x="435900" y="1567747"/>
            <a:ext cx="8272200" cy="19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000000"/>
                </a:solidFill>
              </a:rPr>
              <a:t>Our Starting Point:  </a:t>
            </a:r>
            <a:endParaRPr sz="36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000000"/>
                </a:solidFill>
              </a:rPr>
              <a:t>Calculate Level Service</a:t>
            </a:r>
            <a:r>
              <a:rPr lang="en-US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>
            <p:ph type="title"/>
          </p:nvPr>
        </p:nvSpPr>
        <p:spPr>
          <a:xfrm>
            <a:off x="435900" y="739150"/>
            <a:ext cx="8272200" cy="7149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sz="3600"/>
              <a:t>FY21 Level Service Development</a:t>
            </a:r>
            <a:endParaRPr sz="3600"/>
          </a:p>
        </p:txBody>
      </p:sp>
      <p:sp>
        <p:nvSpPr>
          <p:cNvPr id="269" name="Google Shape;269;p35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00" y="2289006"/>
            <a:ext cx="87153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FY21 Level Service Development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76" name="Google Shape;276;p36"/>
          <p:cNvSpPr txBox="1"/>
          <p:nvPr>
            <p:ph idx="1" type="body"/>
          </p:nvPr>
        </p:nvSpPr>
        <p:spPr>
          <a:xfrm>
            <a:off x="435900" y="1886200"/>
            <a:ext cx="8272200" cy="48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bin"/>
              <a:buChar char="●"/>
            </a:pPr>
            <a:r>
              <a:rPr lang="en-US" sz="2400"/>
              <a:t>Started with </a:t>
            </a:r>
            <a:r>
              <a:rPr i="0" lang="en-US" sz="2400" u="none">
                <a:solidFill>
                  <a:schemeClr val="dk1"/>
                </a:solidFill>
              </a:rPr>
              <a:t>current staffing levels (begin</a:t>
            </a:r>
            <a:r>
              <a:rPr lang="en-US" sz="2400">
                <a:solidFill>
                  <a:schemeClr val="dk1"/>
                </a:solidFill>
              </a:rPr>
              <a:t>ning in </a:t>
            </a:r>
            <a:r>
              <a:rPr i="0" lang="en-US" sz="2400" u="none">
                <a:solidFill>
                  <a:schemeClr val="dk1"/>
                </a:solidFill>
              </a:rPr>
              <a:t>Nov. 201</a:t>
            </a:r>
            <a:r>
              <a:rPr lang="en-US" sz="2400"/>
              <a:t>9</a:t>
            </a:r>
            <a:r>
              <a:rPr i="0" lang="en-US" sz="2400" u="none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Estimated Increased Payroll Costs Including </a:t>
            </a:r>
            <a:r>
              <a:rPr i="0" lang="en-US" sz="2400" u="none">
                <a:solidFill>
                  <a:schemeClr val="dk1"/>
                </a:solidFill>
              </a:rPr>
              <a:t>collective bargain</a:t>
            </a:r>
            <a:r>
              <a:rPr lang="en-US" sz="2400"/>
              <a:t>ing agreements 						$980,614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/>
              <a:t>(FY21 represents third year of three year collective bargaining agreements)</a:t>
            </a:r>
            <a:endParaRPr sz="1800"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Lowered Vacancy Factor                                $73,624 to $0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</a:pPr>
            <a:r>
              <a:rPr lang="en-US" sz="2400">
                <a:solidFill>
                  <a:schemeClr val="dk1"/>
                </a:solidFill>
              </a:rPr>
              <a:t>Assumed 3 Retirements					       </a:t>
            </a:r>
            <a:r>
              <a:rPr lang="en-US" sz="2400">
                <a:solidFill>
                  <a:srgbClr val="FF0000"/>
                </a:solidFill>
              </a:rPr>
              <a:t> ($75,000)</a:t>
            </a:r>
            <a:endParaRPr sz="24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Initial Review Yielded one FTE Decrease        </a:t>
            </a:r>
            <a:r>
              <a:rPr lang="en-US" sz="2400">
                <a:solidFill>
                  <a:srgbClr val="FF0000"/>
                </a:solidFill>
              </a:rPr>
              <a:t>($59,254)</a:t>
            </a:r>
            <a:endParaRPr sz="24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Reviewed all changes from reconfigured FY20 budget (from Fall, 2019)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6002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6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FY21 Level Service Development</a:t>
            </a:r>
            <a:endParaRPr sz="3600"/>
          </a:p>
        </p:txBody>
      </p:sp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435900" y="1653825"/>
            <a:ext cx="8272200" cy="48000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bin"/>
              <a:buChar char="●"/>
            </a:pPr>
            <a:r>
              <a:rPr lang="en-US" sz="2400">
                <a:solidFill>
                  <a:srgbClr val="000000"/>
                </a:solidFill>
              </a:rPr>
              <a:t>Estimated Total SPED Tuition 					     $353,801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	Reviewed all next year’s placements-some increase are known &amp; the rest were estimated at a 2% increase in FY21</a:t>
            </a:r>
            <a:endParaRPr sz="24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CONTEXT</a:t>
            </a:r>
            <a:r>
              <a:rPr lang="en-US" sz="2400">
                <a:solidFill>
                  <a:srgbClr val="000000"/>
                </a:solidFill>
              </a:rPr>
              <a:t>: FY20 to FY21 Budgetary Increase must be seen in context of FY20 budget proved to be too low- increase </a:t>
            </a:r>
            <a:r>
              <a:rPr lang="en-US" sz="2400" u="sng">
                <a:solidFill>
                  <a:srgbClr val="000000"/>
                </a:solidFill>
              </a:rPr>
              <a:t>not from large increase in numbers of tuitions</a:t>
            </a:r>
            <a:r>
              <a:rPr lang="en-US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bin"/>
              <a:buChar char="●"/>
            </a:pPr>
            <a:r>
              <a:rPr lang="en-US" sz="2400">
                <a:solidFill>
                  <a:srgbClr val="000000"/>
                </a:solidFill>
              </a:rPr>
              <a:t>Reviewed all transportation accounts in total: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		Regular Transportation					 $23,760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		Specialized Transportation				</a:t>
            </a:r>
            <a:r>
              <a:rPr lang="en-US" sz="2400">
                <a:solidFill>
                  <a:srgbClr val="FF0000"/>
                </a:solidFill>
              </a:rPr>
              <a:t>($61,505)</a:t>
            </a:r>
            <a:endParaRPr sz="24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		SPED Transportation					       </a:t>
            </a:r>
            <a:r>
              <a:rPr lang="en-US" sz="2400">
                <a:solidFill>
                  <a:srgbClr val="FF0000"/>
                </a:solidFill>
              </a:rPr>
              <a:t>($33,993)</a:t>
            </a:r>
            <a:endParaRPr sz="24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 		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85" name="Google Shape;285;p37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FY21 Level Service Development</a:t>
            </a:r>
            <a:endParaRPr sz="3600"/>
          </a:p>
        </p:txBody>
      </p:sp>
      <p:sp>
        <p:nvSpPr>
          <p:cNvPr id="292" name="Google Shape;292;p38"/>
          <p:cNvSpPr txBox="1"/>
          <p:nvPr>
            <p:ph idx="1" type="body"/>
          </p:nvPr>
        </p:nvSpPr>
        <p:spPr>
          <a:xfrm>
            <a:off x="435900" y="1653825"/>
            <a:ext cx="8272200" cy="46674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	 		</a:t>
            </a:r>
            <a:endParaRPr sz="1800">
              <a:solidFill>
                <a:srgbClr val="000000"/>
              </a:solidFill>
            </a:endParaRPr>
          </a:p>
          <a:p>
            <a:pPr indent="-342900" lvl="0" marL="9144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lang="en-US" sz="2400">
                <a:solidFill>
                  <a:schemeClr val="dk1"/>
                </a:solidFill>
              </a:rPr>
              <a:t>Reviewed All Other Non-Salary Accounts:  </a:t>
            </a:r>
            <a:r>
              <a:rPr lang="en-US" sz="2400">
                <a:solidFill>
                  <a:srgbClr val="FF0000"/>
                </a:solidFill>
              </a:rPr>
              <a:t>($71,569)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Highlights:</a:t>
            </a:r>
            <a:endParaRPr sz="2400"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school cleaning (3 y</a:t>
            </a:r>
            <a:r>
              <a:rPr lang="en-US" sz="2400">
                <a:solidFill>
                  <a:srgbClr val="000000"/>
                </a:solidFill>
              </a:rPr>
              <a:t>ear contract concl</a:t>
            </a:r>
            <a:r>
              <a:rPr lang="en-US" sz="2400">
                <a:solidFill>
                  <a:schemeClr val="dk1"/>
                </a:solidFill>
              </a:rPr>
              <a:t>uding with FY21)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bus transportation </a:t>
            </a:r>
            <a:r>
              <a:rPr lang="en-US" sz="2400">
                <a:solidFill>
                  <a:srgbClr val="000000"/>
                </a:solidFill>
              </a:rPr>
              <a:t>(3 year contract concluding with FY21)</a:t>
            </a:r>
            <a:endParaRPr sz="24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natural gas (October 2019 to September 2021; will conclude in middle of FY22)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electricity (December 2017 to December 2020; </a:t>
            </a:r>
            <a:r>
              <a:rPr lang="en-US" sz="2400">
                <a:solidFill>
                  <a:srgbClr val="0000FF"/>
                </a:solidFill>
              </a:rPr>
              <a:t>will conclude in middle of FY21)</a:t>
            </a:r>
            <a:endParaRPr sz="2400"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water/sewer (10% increase) &amp; trash rate (no increase) as requested by Medway Municipal officials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93" name="Google Shape;293;p38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/>
        </p:nvSpPr>
        <p:spPr>
          <a:xfrm>
            <a:off x="451750" y="871325"/>
            <a:ext cx="83076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bin"/>
                <a:ea typeface="Cabin"/>
                <a:cs typeface="Cabin"/>
                <a:sym typeface="Cabin"/>
              </a:rPr>
              <a:t>FY21 INITIAL Level Service</a:t>
            </a:r>
            <a:endParaRPr sz="4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0" name="Google Shape;300;p39"/>
          <p:cNvSpPr txBox="1"/>
          <p:nvPr>
            <p:ph idx="1" type="body"/>
          </p:nvPr>
        </p:nvSpPr>
        <p:spPr>
          <a:xfrm>
            <a:off x="379300" y="1600200"/>
            <a:ext cx="8307600" cy="3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>
                <a:solidFill>
                  <a:srgbClr val="000000"/>
                </a:solidFill>
              </a:rPr>
              <a:t>Final</a:t>
            </a:r>
            <a:r>
              <a:rPr i="0" lang="en-US" sz="3000" u="none">
                <a:solidFill>
                  <a:srgbClr val="000000"/>
                </a:solidFill>
              </a:rPr>
              <a:t> FY</a:t>
            </a:r>
            <a:r>
              <a:rPr lang="en-US" sz="3000">
                <a:solidFill>
                  <a:srgbClr val="000000"/>
                </a:solidFill>
              </a:rPr>
              <a:t>20</a:t>
            </a:r>
            <a:r>
              <a:rPr i="0" lang="en-US" sz="3000" u="none">
                <a:solidFill>
                  <a:srgbClr val="000000"/>
                </a:solidFill>
              </a:rPr>
              <a:t> Budget:              $2</a:t>
            </a:r>
            <a:r>
              <a:rPr lang="en-US" sz="3000">
                <a:solidFill>
                  <a:srgbClr val="000000"/>
                </a:solidFill>
              </a:rPr>
              <a:t>7</a:t>
            </a:r>
            <a:r>
              <a:rPr i="0" lang="en-US" sz="3000" u="none">
                <a:solidFill>
                  <a:srgbClr val="000000"/>
                </a:solidFill>
              </a:rPr>
              <a:t>,</a:t>
            </a:r>
            <a:r>
              <a:rPr lang="en-US" sz="3000">
                <a:solidFill>
                  <a:srgbClr val="000000"/>
                </a:solidFill>
              </a:rPr>
              <a:t>6</a:t>
            </a:r>
            <a:r>
              <a:rPr lang="en-US" sz="3000">
                <a:solidFill>
                  <a:srgbClr val="000000"/>
                </a:solidFill>
              </a:rPr>
              <a:t>66</a:t>
            </a:r>
            <a:r>
              <a:rPr i="0" lang="en-US" sz="3000" u="none">
                <a:solidFill>
                  <a:srgbClr val="000000"/>
                </a:solidFill>
              </a:rPr>
              <a:t>,</a:t>
            </a:r>
            <a:r>
              <a:rPr lang="en-US" sz="3000">
                <a:solidFill>
                  <a:srgbClr val="000000"/>
                </a:solidFill>
              </a:rPr>
              <a:t>000</a:t>
            </a:r>
            <a:r>
              <a:rPr i="0" lang="en-US" sz="3000" u="none">
                <a:solidFill>
                  <a:srgbClr val="000000"/>
                </a:solidFill>
              </a:rPr>
              <a:t>        		</a:t>
            </a:r>
            <a:r>
              <a:rPr lang="en-US" sz="3000">
                <a:solidFill>
                  <a:srgbClr val="000000"/>
                </a:solidFill>
              </a:rPr>
              <a:t>F</a:t>
            </a:r>
            <a:r>
              <a:rPr i="0" lang="en-US" sz="3000" u="none">
                <a:solidFill>
                  <a:srgbClr val="000000"/>
                </a:solidFill>
              </a:rPr>
              <a:t>Y</a:t>
            </a:r>
            <a:r>
              <a:rPr lang="en-US" sz="3000">
                <a:solidFill>
                  <a:srgbClr val="000000"/>
                </a:solidFill>
              </a:rPr>
              <a:t>21</a:t>
            </a:r>
            <a:r>
              <a:rPr i="0" lang="en-US" sz="3000" u="none">
                <a:solidFill>
                  <a:srgbClr val="000000"/>
                </a:solidFill>
              </a:rPr>
              <a:t> Initial Level Service:   $2</a:t>
            </a:r>
            <a:r>
              <a:rPr lang="en-US" sz="3000">
                <a:solidFill>
                  <a:srgbClr val="000000"/>
                </a:solidFill>
              </a:rPr>
              <a:t>8</a:t>
            </a:r>
            <a:r>
              <a:rPr i="0" lang="en-US" sz="3000" u="none">
                <a:solidFill>
                  <a:srgbClr val="000000"/>
                </a:solidFill>
              </a:rPr>
              <a:t>,</a:t>
            </a:r>
            <a:r>
              <a:rPr lang="en-US" sz="3000">
                <a:solidFill>
                  <a:srgbClr val="000000"/>
                </a:solidFill>
              </a:rPr>
              <a:t>722</a:t>
            </a:r>
            <a:r>
              <a:rPr i="0" lang="en-US" sz="3000" u="none">
                <a:solidFill>
                  <a:srgbClr val="000000"/>
                </a:solidFill>
              </a:rPr>
              <a:t>,</a:t>
            </a:r>
            <a:r>
              <a:rPr lang="en-US" sz="3000">
                <a:solidFill>
                  <a:srgbClr val="000000"/>
                </a:solidFill>
              </a:rPr>
              <a:t>754</a:t>
            </a:r>
            <a:r>
              <a:rPr i="0" lang="en-US" sz="2800" u="none">
                <a:solidFill>
                  <a:srgbClr val="000000"/>
                </a:solidFill>
              </a:rPr>
              <a:t>  </a:t>
            </a:r>
            <a:r>
              <a:rPr b="1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                                     </a:t>
            </a:r>
            <a:endParaRPr b="0" i="0" sz="24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Our initial Level Service estimate represented an increase of approximately </a:t>
            </a:r>
            <a:r>
              <a:rPr lang="en-US" sz="2400">
                <a:solidFill>
                  <a:srgbClr val="0000FF"/>
                </a:solidFill>
              </a:rPr>
              <a:t>$</a:t>
            </a:r>
            <a:r>
              <a:rPr b="1" lang="en-US" sz="2400">
                <a:solidFill>
                  <a:srgbClr val="0000FF"/>
                </a:solidFill>
              </a:rPr>
              <a:t>1,056</a:t>
            </a:r>
            <a:r>
              <a:rPr b="1" lang="en-US" sz="2400">
                <a:solidFill>
                  <a:srgbClr val="0000FF"/>
                </a:solidFill>
              </a:rPr>
              <a:t>,754</a:t>
            </a:r>
            <a:r>
              <a:rPr lang="en-US" sz="2400">
                <a:solidFill>
                  <a:srgbClr val="000000"/>
                </a:solidFill>
              </a:rPr>
              <a:t>, but did not include improvement initiatives, efficiencies, or final estimates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301" name="Google Shape;30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FF"/>
                </a:solidFill>
              </a:rPr>
              <a:t>FY21 Initial Level Service:                   $28,722,754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08" name="Google Shape;308;p40"/>
          <p:cNvSpPr txBox="1"/>
          <p:nvPr>
            <p:ph idx="1" type="body"/>
          </p:nvPr>
        </p:nvSpPr>
        <p:spPr>
          <a:xfrm>
            <a:off x="435900" y="1909750"/>
            <a:ext cx="8272200" cy="4411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Level Service increase estimate was </a:t>
            </a:r>
            <a:r>
              <a:rPr lang="en-US" sz="2400">
                <a:solidFill>
                  <a:srgbClr val="0000FF"/>
                </a:solidFill>
              </a:rPr>
              <a:t>$</a:t>
            </a:r>
            <a:r>
              <a:rPr b="1" lang="en-US" sz="2400">
                <a:solidFill>
                  <a:srgbClr val="0000FF"/>
                </a:solidFill>
              </a:rPr>
              <a:t>1,056,754</a:t>
            </a:r>
            <a:r>
              <a:rPr lang="en-US" sz="2400">
                <a:solidFill>
                  <a:schemeClr val="dk1"/>
                </a:solidFill>
              </a:rPr>
              <a:t>, but did not include improvement initiatives, efficiencies, or final estimates: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Budget Efficiencies/Refinements					     </a:t>
            </a:r>
            <a:r>
              <a:rPr lang="en-US" sz="2400">
                <a:solidFill>
                  <a:srgbClr val="FF0000"/>
                </a:solidFill>
              </a:rPr>
              <a:t>($45,963)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Shift Expenses Revolving Funds	</a:t>
            </a:r>
            <a:r>
              <a:rPr lang="en-US" sz="1800">
                <a:solidFill>
                  <a:schemeClr val="dk1"/>
                </a:solidFill>
              </a:rPr>
              <a:t>(Comm Ed &amp; Custodian RF)	</a:t>
            </a:r>
            <a:r>
              <a:rPr lang="en-US" sz="2400">
                <a:solidFill>
                  <a:schemeClr val="dk1"/>
                </a:solidFill>
              </a:rPr>
              <a:t>			     													      </a:t>
            </a:r>
            <a:r>
              <a:rPr lang="en-US" sz="2400">
                <a:solidFill>
                  <a:srgbClr val="FF0000"/>
                </a:solidFill>
              </a:rPr>
              <a:t>($35,312)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Increase Circuit Breaker $100k From First Estimate </a:t>
            </a:r>
            <a:r>
              <a:rPr lang="en-US" sz="2400">
                <a:solidFill>
                  <a:srgbClr val="FF0000"/>
                </a:solidFill>
              </a:rPr>
              <a:t>($100,000)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Decrease FTEs Due To Enrollment					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u="sng">
                <a:solidFill>
                  <a:srgbClr val="FF0000"/>
                </a:solidFill>
              </a:rPr>
              <a:t>  ($231,510)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			              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FY21 Budget Efficiencies/Changes:                                ($412,629)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09" name="Google Shape;309;p40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FY21 Initial Level Service:                   $28,722,754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16" name="Google Shape;316;p41"/>
          <p:cNvSpPr txBox="1"/>
          <p:nvPr>
            <p:ph idx="1" type="body"/>
          </p:nvPr>
        </p:nvSpPr>
        <p:spPr>
          <a:xfrm>
            <a:off x="435900" y="1909750"/>
            <a:ext cx="8272200" cy="4411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Level Service increase estimate:                                 </a:t>
            </a:r>
            <a:r>
              <a:rPr lang="en-US" sz="2400">
                <a:solidFill>
                  <a:srgbClr val="0000FF"/>
                </a:solidFill>
              </a:rPr>
              <a:t>$</a:t>
            </a:r>
            <a:r>
              <a:rPr b="1" lang="en-US" sz="2400">
                <a:solidFill>
                  <a:srgbClr val="0000FF"/>
                </a:solidFill>
              </a:rPr>
              <a:t>1,056,754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FY21 Budget Efficiencies/Changes:                              ($412,629)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Athletic Increase										$40,000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SPED Van Drivers										$50,000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K-2 Science/Technology/Engineering Teachers        $58,000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Burke/Memorial Social Worker						 </a:t>
            </a:r>
            <a:r>
              <a:rPr lang="en-US" sz="2400" u="sng">
                <a:solidFill>
                  <a:srgbClr val="000000"/>
                </a:solidFill>
              </a:rPr>
              <a:t>$32,000</a:t>
            </a:r>
            <a:endParaRPr sz="24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457200" lvl="0" marL="594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00"/>
                </a:solidFill>
              </a:rPr>
              <a:t>FY21 </a:t>
            </a:r>
            <a:r>
              <a:rPr lang="en-US" sz="3000">
                <a:solidFill>
                  <a:srgbClr val="000000"/>
                </a:solidFill>
              </a:rPr>
              <a:t>Improvement Requests:  </a:t>
            </a:r>
            <a:r>
              <a:rPr lang="en-US" sz="3000">
                <a:solidFill>
                  <a:srgbClr val="000000"/>
                </a:solidFill>
              </a:rPr>
              <a:t>	             $180,000</a:t>
            </a:r>
            <a:r>
              <a:rPr lang="en-US" sz="3000">
                <a:solidFill>
                  <a:srgbClr val="0000FF"/>
                </a:solidFill>
              </a:rPr>
              <a:t>												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17" name="Google Shape;317;p41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Impact of Identified Efficiencies and Improvements on </a:t>
            </a:r>
            <a:r>
              <a:rPr lang="en-US" sz="3300"/>
              <a:t>FY21 Preliminary Budget</a:t>
            </a:r>
            <a:endParaRPr sz="3300"/>
          </a:p>
        </p:txBody>
      </p:sp>
      <p:sp>
        <p:nvSpPr>
          <p:cNvPr id="324" name="Google Shape;324;p42"/>
          <p:cNvSpPr txBox="1"/>
          <p:nvPr>
            <p:ph idx="1" type="body"/>
          </p:nvPr>
        </p:nvSpPr>
        <p:spPr>
          <a:xfrm>
            <a:off x="435900" y="2142475"/>
            <a:ext cx="8272200" cy="4449000"/>
          </a:xfrm>
          <a:prstGeom prst="rect">
            <a:avLst/>
          </a:prstGeom>
          <a:noFill/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FF"/>
                </a:solidFill>
              </a:rPr>
              <a:t>Starting Point:  Level Service</a:t>
            </a:r>
            <a:r>
              <a:rPr b="1" lang="en-US" sz="3000">
                <a:solidFill>
                  <a:srgbClr val="0000FF"/>
                </a:solidFill>
              </a:rPr>
              <a:t>:			  $1,056,754</a:t>
            </a:r>
            <a:endParaRPr b="1"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</a:rPr>
              <a:t>Staffing Efficiencies/Budget Changes:   ($412,629)             </a:t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</a:rPr>
              <a:t>Improvement Requests:                          </a:t>
            </a:r>
            <a:r>
              <a:rPr lang="en-US" sz="3000" u="sng">
                <a:solidFill>
                  <a:srgbClr val="0000FF"/>
                </a:solidFill>
              </a:rPr>
              <a:t>  $180,000</a:t>
            </a:r>
            <a:endParaRPr sz="30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/>
              <a:t>Total FY21 Increase Over FY20:               $824,125 </a:t>
            </a:r>
            <a:endParaRPr b="1" sz="3000"/>
          </a:p>
          <a:p>
            <a:pPr indent="457200" lvl="0" marL="45720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/>
              <a:t>       or 3% increase </a:t>
            </a:r>
            <a:endParaRPr b="1" sz="3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FY21 Preliminary Budget Is </a:t>
            </a:r>
            <a:r>
              <a:rPr lang="en-US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$114,125 </a:t>
            </a:r>
            <a:r>
              <a:rPr lang="en-US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Than</a:t>
            </a:r>
            <a:endParaRPr sz="24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 Of Selectmen FY21 $710,000 Recommended Budget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42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FY21 Budget Development Strategies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297275" y="1906700"/>
            <a:ext cx="8529000" cy="45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Ensure a budget connected to </a:t>
            </a:r>
            <a:r>
              <a:rPr lang="en-US" sz="2400">
                <a:solidFill>
                  <a:srgbClr val="000000"/>
                </a:solidFill>
              </a:rPr>
              <a:t>identified</a:t>
            </a:r>
            <a:r>
              <a:rPr lang="en-US" sz="2400">
                <a:solidFill>
                  <a:srgbClr val="000000"/>
                </a:solidFill>
              </a:rPr>
              <a:t> Strategic Plan Goals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Ensure a budget that meets the needs of students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Ensure transparent budget development and a collaborative process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Acknowledge community and town leadership support of our schools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Ensure initiative implementation timelines that are reasonable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Review current available funding resources to identify potential efficiencies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Ensure budget includes new obligations connected to Student Opportunity Act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/>
          <p:nvPr>
            <p:ph type="title"/>
          </p:nvPr>
        </p:nvSpPr>
        <p:spPr>
          <a:xfrm>
            <a:off x="914400" y="594576"/>
            <a:ext cx="7772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0" lang="en-US" sz="3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Medway Public Schools </a:t>
            </a:r>
            <a:br>
              <a:rPr i="0" lang="en-US" sz="3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i="0" lang="en-US" sz="3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FTEs Funded </a:t>
            </a:r>
            <a:r>
              <a:rPr lang="en-US" sz="3000">
                <a:latin typeface="Cabin"/>
                <a:ea typeface="Cabin"/>
                <a:cs typeface="Cabin"/>
                <a:sym typeface="Cabin"/>
              </a:rPr>
              <a:t>b</a:t>
            </a:r>
            <a:r>
              <a:rPr i="0" lang="en-US" sz="3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y Town Meeting Appropriation (FY1</a:t>
            </a:r>
            <a:r>
              <a:rPr lang="en-US" sz="3000">
                <a:latin typeface="Cabin"/>
                <a:ea typeface="Cabin"/>
                <a:cs typeface="Cabin"/>
                <a:sym typeface="Cabin"/>
              </a:rPr>
              <a:t>6</a:t>
            </a:r>
            <a:r>
              <a:rPr lang="en-US" sz="3000">
                <a:latin typeface="Cabin"/>
                <a:ea typeface="Cabin"/>
                <a:cs typeface="Cabin"/>
                <a:sym typeface="Cabin"/>
              </a:rPr>
              <a:t>-FY21)</a:t>
            </a:r>
            <a:endParaRPr sz="3000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31" name="Google Shape;331;p43"/>
          <p:cNvGraphicFramePr/>
          <p:nvPr/>
        </p:nvGraphicFramePr>
        <p:xfrm>
          <a:off x="777900" y="196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{86C8B974-8917-40A0-8C61-060D1FA6C906}</a:tableStyleId>
              </a:tblPr>
              <a:tblGrid>
                <a:gridCol w="2591575"/>
                <a:gridCol w="1785150"/>
                <a:gridCol w="3356775"/>
              </a:tblGrid>
              <a:tr h="43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Variance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77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304.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(-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3.4</a:t>
                      </a:r>
                      <a:r>
                        <a:rPr b="0" i="0" lang="en-US" sz="200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FY17</a:t>
                      </a:r>
                      <a:endParaRPr b="0" i="0" sz="20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301.4</a:t>
                      </a:r>
                      <a:endParaRPr b="0" i="0" sz="20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(-2.7)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FY18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304.2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+2.8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FY19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308.8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+4.6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 Final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312.9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+4.1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FY21 Recommended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313.0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+.1*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332" name="Google Shape;332;p43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777900" y="5364375"/>
            <a:ext cx="75948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*The addition of four (4) building based Paras into the Paraprofessional salary accounts that were funded as part of the FY20 Reconfigured Budget led to a recommended </a:t>
            </a:r>
            <a:r>
              <a:rPr lang="en-US" u="sng">
                <a:latin typeface="Cabin"/>
                <a:ea typeface="Cabin"/>
                <a:cs typeface="Cabin"/>
                <a:sym typeface="Cabin"/>
              </a:rPr>
              <a:t>$74k reduction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 in the FY21 2325 Short Term Substitute Account-it was estimated as part of the FY21 Level Service calculation.  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/>
          <p:nvPr>
            <p:ph type="title"/>
          </p:nvPr>
        </p:nvSpPr>
        <p:spPr>
          <a:xfrm>
            <a:off x="392250" y="1942825"/>
            <a:ext cx="8359500" cy="1497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FY21 Improvement Efforts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340" name="Google Shape;3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/>
          <p:nvPr>
            <p:ph type="title"/>
          </p:nvPr>
        </p:nvSpPr>
        <p:spPr>
          <a:xfrm>
            <a:off x="435900" y="691850"/>
            <a:ext cx="8272200" cy="750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FY21 Budget Priorities Overview</a:t>
            </a:r>
            <a:endParaRPr sz="3600"/>
          </a:p>
        </p:txBody>
      </p:sp>
      <p:sp>
        <p:nvSpPr>
          <p:cNvPr id="347" name="Google Shape;347;p45"/>
          <p:cNvSpPr txBox="1"/>
          <p:nvPr>
            <p:ph idx="1" type="body"/>
          </p:nvPr>
        </p:nvSpPr>
        <p:spPr>
          <a:xfrm>
            <a:off x="435825" y="1972788"/>
            <a:ext cx="8272200" cy="3452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81000" lvl="0" marL="457200" rtl="0" algn="l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Improving Content Area Expertise and Time on Learning  </a:t>
            </a:r>
            <a:endParaRPr sz="24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</a:rPr>
              <a:t>(#1 Goal, Goals 3 and 4)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Ensure Curriculum Alignment (#1 Goal)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Meet the Unique Needs of Students </a:t>
            </a:r>
            <a:r>
              <a:rPr lang="en-US" sz="2400">
                <a:solidFill>
                  <a:srgbClr val="434343"/>
                </a:solidFill>
              </a:rPr>
              <a:t>(#1 Goal, Goals 2 and 3)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Ensure fiscal support of the athletic program </a:t>
            </a:r>
            <a:r>
              <a:rPr lang="en-US" sz="2600">
                <a:solidFill>
                  <a:srgbClr val="434343"/>
                </a:solidFill>
              </a:rPr>
              <a:t>(Goal 4)</a:t>
            </a:r>
            <a:endParaRPr sz="2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197" y="6134400"/>
            <a:ext cx="694307" cy="45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5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 txBox="1"/>
          <p:nvPr>
            <p:ph type="title"/>
          </p:nvPr>
        </p:nvSpPr>
        <p:spPr>
          <a:xfrm>
            <a:off x="435900" y="650575"/>
            <a:ext cx="8272200" cy="750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FY21 Budget Improvement Requests</a:t>
            </a:r>
            <a:endParaRPr sz="3600"/>
          </a:p>
        </p:txBody>
      </p:sp>
      <p:sp>
        <p:nvSpPr>
          <p:cNvPr id="356" name="Google Shape;356;p46"/>
          <p:cNvSpPr txBox="1"/>
          <p:nvPr>
            <p:ph idx="1" type="body"/>
          </p:nvPr>
        </p:nvSpPr>
        <p:spPr>
          <a:xfrm>
            <a:off x="435900" y="1877875"/>
            <a:ext cx="8272200" cy="3943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bin"/>
              <a:buChar char="●"/>
            </a:pPr>
            <a:r>
              <a:rPr lang="en-US" sz="2400">
                <a:solidFill>
                  <a:srgbClr val="434343"/>
                </a:solidFill>
              </a:rPr>
              <a:t>Add grade K-2 Science, Technology, Engineering Teacher (similar to model that exists in Grades 3 and 4)  $58,000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Procure core curriculum resources to support:</a:t>
            </a:r>
            <a:endParaRPr sz="2400"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sz="2400">
                <a:solidFill>
                  <a:srgbClr val="434343"/>
                </a:solidFill>
              </a:rPr>
              <a:t> K-8 Mathematics</a:t>
            </a:r>
            <a:endParaRPr sz="2400"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sz="2400">
                <a:solidFill>
                  <a:srgbClr val="434343"/>
                </a:solidFill>
              </a:rPr>
              <a:t>Grade 6 and 7 History/Social Sciences</a:t>
            </a:r>
            <a:endParaRPr sz="2400"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sz="2400">
                <a:solidFill>
                  <a:srgbClr val="434343"/>
                </a:solidFill>
              </a:rPr>
              <a:t> Honors/AP US History</a:t>
            </a:r>
            <a:endParaRPr sz="2400"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sz="2400">
                <a:solidFill>
                  <a:srgbClr val="434343"/>
                </a:solidFill>
              </a:rPr>
              <a:t>Tier 2 Mathematics, K-8</a:t>
            </a:r>
            <a:endParaRPr sz="2400"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sz="2400">
                <a:solidFill>
                  <a:srgbClr val="434343"/>
                </a:solidFill>
              </a:rPr>
              <a:t>Advanced training in Responsive Classroom philosophy</a:t>
            </a:r>
            <a:endParaRPr sz="24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197" y="6134400"/>
            <a:ext cx="694307" cy="45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6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/>
          <p:nvPr>
            <p:ph type="title"/>
          </p:nvPr>
        </p:nvSpPr>
        <p:spPr>
          <a:xfrm>
            <a:off x="435900" y="650575"/>
            <a:ext cx="8272200" cy="750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FY21 Budget Improvement Requests</a:t>
            </a:r>
            <a:endParaRPr sz="3600"/>
          </a:p>
        </p:txBody>
      </p:sp>
      <p:sp>
        <p:nvSpPr>
          <p:cNvPr id="365" name="Google Shape;365;p47"/>
          <p:cNvSpPr txBox="1"/>
          <p:nvPr>
            <p:ph idx="1" type="body"/>
          </p:nvPr>
        </p:nvSpPr>
        <p:spPr>
          <a:xfrm>
            <a:off x="365575" y="1893500"/>
            <a:ext cx="8272200" cy="35700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Procure 2 district operated mini-vans (Funding TBD)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Add 2 Mini-Van Drivers		                             $50,000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Membership, </a:t>
            </a:r>
            <a:r>
              <a:rPr i="1" lang="en-US" sz="2400">
                <a:solidFill>
                  <a:srgbClr val="434343"/>
                </a:solidFill>
              </a:rPr>
              <a:t>The Education Cooperative </a:t>
            </a:r>
            <a:r>
              <a:rPr lang="en-US" sz="2400">
                <a:solidFill>
                  <a:srgbClr val="434343"/>
                </a:solidFill>
              </a:rPr>
              <a:t>Collaborative $15,000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Add 1.0 Elementary Science Specialist           $58,000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Add 1.0 School Social Worker                           </a:t>
            </a:r>
            <a:r>
              <a:rPr lang="en-US" sz="2400">
                <a:solidFill>
                  <a:srgbClr val="434343"/>
                </a:solidFill>
              </a:rPr>
              <a:t>$32,000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/>
              <a:t>Increase general fund to support athletics    $40,000 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197" y="6134400"/>
            <a:ext cx="694307" cy="45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7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/>
          <p:nvPr>
            <p:ph type="title"/>
          </p:nvPr>
        </p:nvSpPr>
        <p:spPr>
          <a:xfrm>
            <a:off x="435895" y="1765835"/>
            <a:ext cx="8272200" cy="1497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FY21 Budget Increase Summary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374" name="Google Shape;3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type="title"/>
          </p:nvPr>
        </p:nvSpPr>
        <p:spPr>
          <a:xfrm>
            <a:off x="435900" y="786049"/>
            <a:ext cx="8272200" cy="8088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FY21 Preliminary Budget</a:t>
            </a:r>
            <a:endParaRPr sz="3600"/>
          </a:p>
        </p:txBody>
      </p:sp>
      <p:sp>
        <p:nvSpPr>
          <p:cNvPr id="381" name="Google Shape;381;p49"/>
          <p:cNvSpPr txBox="1"/>
          <p:nvPr>
            <p:ph idx="1" type="body"/>
          </p:nvPr>
        </p:nvSpPr>
        <p:spPr>
          <a:xfrm>
            <a:off x="435900" y="2142475"/>
            <a:ext cx="8272200" cy="4449000"/>
          </a:xfrm>
          <a:prstGeom prst="rect">
            <a:avLst/>
          </a:prstGeom>
          <a:noFill/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FF"/>
              </a:solidFill>
            </a:endParaRPr>
          </a:p>
          <a:p>
            <a:pPr indent="457200" lvl="0" marL="45720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49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3" name="Google Shape;3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1925" y="1965375"/>
            <a:ext cx="9792624" cy="47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/>
          <p:nvPr>
            <p:ph type="title"/>
          </p:nvPr>
        </p:nvSpPr>
        <p:spPr>
          <a:xfrm>
            <a:off x="435900" y="1765824"/>
            <a:ext cx="8272200" cy="1663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Review of Medway Public School Expenses Embedded In Medway Municipal Budget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390" name="Google Shape;3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Municipal Budget Support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96" name="Google Shape;396;p51"/>
          <p:cNvSpPr txBox="1"/>
          <p:nvPr>
            <p:ph idx="1" type="body"/>
          </p:nvPr>
        </p:nvSpPr>
        <p:spPr>
          <a:xfrm>
            <a:off x="435900" y="1862726"/>
            <a:ext cx="8272200" cy="47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/>
              <a:t>E</a:t>
            </a:r>
            <a:r>
              <a:rPr i="0" lang="en-US" sz="1800" u="none">
                <a:solidFill>
                  <a:schemeClr val="dk1"/>
                </a:solidFill>
              </a:rPr>
              <a:t>xpenses that reside </a:t>
            </a:r>
            <a:r>
              <a:rPr i="0" lang="en-US" sz="1800" u="sng">
                <a:solidFill>
                  <a:schemeClr val="dk1"/>
                </a:solidFill>
              </a:rPr>
              <a:t>within sections of the municipal budget</a:t>
            </a:r>
            <a:r>
              <a:rPr i="0" lang="en-US" sz="1800" u="none">
                <a:solidFill>
                  <a:schemeClr val="dk1"/>
                </a:solidFill>
              </a:rPr>
              <a:t> that count towards Net School Spending formula-received by Town Finance staff each year:</a:t>
            </a:r>
            <a:endParaRPr sz="1800"/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●"/>
            </a:pPr>
            <a:r>
              <a:rPr i="0" lang="en-US" sz="1400" u="none">
                <a:solidFill>
                  <a:srgbClr val="000000"/>
                </a:solidFill>
              </a:rPr>
              <a:t>Treasurer/Accountant ($</a:t>
            </a:r>
            <a:r>
              <a:rPr lang="en-US" sz="14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30</a:t>
            </a:r>
            <a:r>
              <a:rPr i="0" lang="en-US" sz="1400" u="none">
                <a:solidFill>
                  <a:srgbClr val="000000"/>
                </a:solidFill>
              </a:rPr>
              <a:t>k in FY1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i="0" lang="en-US" sz="1400" u="none">
                <a:solidFill>
                  <a:srgbClr val="000000"/>
                </a:solidFill>
              </a:rPr>
              <a:t> EOYR)</a:t>
            </a:r>
            <a:endParaRPr sz="1400">
              <a:solidFill>
                <a:srgbClr val="000000"/>
              </a:solidFill>
            </a:endParaRPr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●"/>
            </a:pPr>
            <a:r>
              <a:rPr i="0" lang="en-US" sz="1400" u="none">
                <a:solidFill>
                  <a:srgbClr val="000000"/>
                </a:solidFill>
              </a:rPr>
              <a:t>Operations/Parks (Snow/Ice) ($</a:t>
            </a:r>
            <a:r>
              <a:rPr lang="en-US">
                <a:solidFill>
                  <a:srgbClr val="000000"/>
                </a:solidFill>
              </a:rPr>
              <a:t>193</a:t>
            </a:r>
            <a:r>
              <a:rPr i="0" lang="en-US" sz="1400" u="none">
                <a:solidFill>
                  <a:srgbClr val="000000"/>
                </a:solidFill>
              </a:rPr>
              <a:t>k in FY1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i="0" lang="en-US" sz="1400" u="none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EOYR)</a:t>
            </a:r>
            <a:endParaRPr sz="1400">
              <a:solidFill>
                <a:srgbClr val="000000"/>
              </a:solidFill>
            </a:endParaRPr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●"/>
            </a:pPr>
            <a:r>
              <a:rPr b="1" i="0" lang="en-US" sz="1400" u="none">
                <a:solidFill>
                  <a:srgbClr val="000000"/>
                </a:solidFill>
              </a:rPr>
              <a:t>Health Insurance &amp; Life ($</a:t>
            </a:r>
            <a:r>
              <a:rPr b="1" lang="en-US" sz="1400">
                <a:solidFill>
                  <a:srgbClr val="000000"/>
                </a:solidFill>
              </a:rPr>
              <a:t>3</a:t>
            </a:r>
            <a:r>
              <a:rPr b="1" i="0" lang="en-US" sz="1400" u="none">
                <a:solidFill>
                  <a:srgbClr val="000000"/>
                </a:solidFill>
              </a:rPr>
              <a:t>.</a:t>
            </a:r>
            <a:r>
              <a:rPr b="1" lang="en-US">
                <a:solidFill>
                  <a:srgbClr val="000000"/>
                </a:solidFill>
              </a:rPr>
              <a:t>51</a:t>
            </a:r>
            <a:r>
              <a:rPr b="1" i="0" lang="en-US" sz="1400" u="none">
                <a:solidFill>
                  <a:srgbClr val="000000"/>
                </a:solidFill>
              </a:rPr>
              <a:t>m in FY1</a:t>
            </a:r>
            <a:r>
              <a:rPr b="1" lang="en-US">
                <a:solidFill>
                  <a:srgbClr val="000000"/>
                </a:solidFill>
              </a:rPr>
              <a:t>9</a:t>
            </a:r>
            <a:r>
              <a:rPr b="1" i="0" lang="en-US" sz="1400" u="none">
                <a:solidFill>
                  <a:srgbClr val="000000"/>
                </a:solidFill>
              </a:rPr>
              <a:t> EOYR)</a:t>
            </a:r>
            <a:endParaRPr b="1" sz="1400">
              <a:solidFill>
                <a:srgbClr val="000000"/>
              </a:solidFill>
            </a:endParaRPr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●"/>
            </a:pPr>
            <a:r>
              <a:rPr i="0" lang="en-US" sz="1400" u="none">
                <a:solidFill>
                  <a:srgbClr val="000000"/>
                </a:solidFill>
              </a:rPr>
              <a:t>Workers Compensation ($</a:t>
            </a:r>
            <a:r>
              <a:rPr lang="en-US">
                <a:solidFill>
                  <a:srgbClr val="000000"/>
                </a:solidFill>
              </a:rPr>
              <a:t>122</a:t>
            </a:r>
            <a:r>
              <a:rPr i="0" lang="en-US" sz="1400" u="none">
                <a:solidFill>
                  <a:srgbClr val="000000"/>
                </a:solidFill>
              </a:rPr>
              <a:t>k in FY1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i="0" lang="en-US" sz="1400" u="none">
                <a:solidFill>
                  <a:srgbClr val="000000"/>
                </a:solidFill>
              </a:rPr>
              <a:t> EOYR) </a:t>
            </a:r>
            <a:endParaRPr sz="1400">
              <a:solidFill>
                <a:srgbClr val="000000"/>
              </a:solidFill>
            </a:endParaRPr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●"/>
            </a:pPr>
            <a:r>
              <a:rPr i="0" lang="en-US" sz="1400" u="none">
                <a:solidFill>
                  <a:srgbClr val="000000"/>
                </a:solidFill>
              </a:rPr>
              <a:t>Medicare ($3</a:t>
            </a:r>
            <a:r>
              <a:rPr lang="en-US">
                <a:solidFill>
                  <a:srgbClr val="000000"/>
                </a:solidFill>
              </a:rPr>
              <a:t>71</a:t>
            </a:r>
            <a:r>
              <a:rPr lang="en-US" sz="1400">
                <a:solidFill>
                  <a:srgbClr val="000000"/>
                </a:solidFill>
              </a:rPr>
              <a:t>k</a:t>
            </a:r>
            <a:r>
              <a:rPr i="0" lang="en-US" sz="1400" u="none">
                <a:solidFill>
                  <a:srgbClr val="000000"/>
                </a:solidFill>
              </a:rPr>
              <a:t> in FY1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i="0" lang="en-US" sz="1400" u="none">
                <a:solidFill>
                  <a:srgbClr val="000000"/>
                </a:solidFill>
              </a:rPr>
              <a:t> EOYR)</a:t>
            </a:r>
            <a:endParaRPr sz="1400">
              <a:solidFill>
                <a:srgbClr val="000000"/>
              </a:solidFill>
            </a:endParaRPr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●"/>
            </a:pPr>
            <a:r>
              <a:rPr i="0" lang="en-US" sz="1400" u="none">
                <a:solidFill>
                  <a:srgbClr val="000000"/>
                </a:solidFill>
              </a:rPr>
              <a:t>County Retirement ($1,</a:t>
            </a:r>
            <a:r>
              <a:rPr lang="en-US">
                <a:solidFill>
                  <a:srgbClr val="000000"/>
                </a:solidFill>
              </a:rPr>
              <a:t>392,630</a:t>
            </a:r>
            <a:r>
              <a:rPr i="0" lang="en-US" sz="1400" u="none">
                <a:solidFill>
                  <a:srgbClr val="000000"/>
                </a:solidFill>
              </a:rPr>
              <a:t> in FY1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i="0" lang="en-US" sz="1400" u="none">
                <a:solidFill>
                  <a:srgbClr val="000000"/>
                </a:solidFill>
              </a:rPr>
              <a:t> EOYR)</a:t>
            </a:r>
            <a:endParaRPr i="0" sz="1400" u="none">
              <a:solidFill>
                <a:srgbClr val="000000"/>
              </a:solidFill>
            </a:endParaRPr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●"/>
            </a:pPr>
            <a:r>
              <a:rPr lang="en-US" sz="1400">
                <a:solidFill>
                  <a:srgbClr val="000000"/>
                </a:solidFill>
              </a:rPr>
              <a:t>Liability Insurance ($5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lang="en-US" sz="1400">
                <a:solidFill>
                  <a:srgbClr val="000000"/>
                </a:solidFill>
              </a:rPr>
              <a:t>,</a:t>
            </a:r>
            <a:r>
              <a:rPr lang="en-US">
                <a:solidFill>
                  <a:srgbClr val="000000"/>
                </a:solidFill>
              </a:rPr>
              <a:t>656</a:t>
            </a:r>
            <a:r>
              <a:rPr lang="en-US" sz="1400">
                <a:solidFill>
                  <a:srgbClr val="000000"/>
                </a:solidFill>
              </a:rPr>
              <a:t> in FY1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lang="en-US" sz="1400">
                <a:solidFill>
                  <a:srgbClr val="000000"/>
                </a:solidFill>
              </a:rPr>
              <a:t> EOYR)</a:t>
            </a:r>
            <a:endParaRPr sz="1400">
              <a:solidFill>
                <a:srgbClr val="000000"/>
              </a:solidFill>
            </a:endParaRPr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●"/>
            </a:pPr>
            <a:r>
              <a:rPr lang="en-US" sz="1400">
                <a:solidFill>
                  <a:srgbClr val="000000"/>
                </a:solidFill>
              </a:rPr>
              <a:t>Crossing Guards ($</a:t>
            </a:r>
            <a:r>
              <a:rPr lang="en-US">
                <a:solidFill>
                  <a:srgbClr val="000000"/>
                </a:solidFill>
              </a:rPr>
              <a:t>40</a:t>
            </a:r>
            <a:r>
              <a:rPr lang="en-US" sz="1400">
                <a:solidFill>
                  <a:srgbClr val="000000"/>
                </a:solidFill>
              </a:rPr>
              <a:t>,</a:t>
            </a:r>
            <a:r>
              <a:rPr lang="en-US">
                <a:solidFill>
                  <a:srgbClr val="000000"/>
                </a:solidFill>
              </a:rPr>
              <a:t>057</a:t>
            </a:r>
            <a:r>
              <a:rPr lang="en-US" sz="1400">
                <a:solidFill>
                  <a:srgbClr val="000000"/>
                </a:solidFill>
              </a:rPr>
              <a:t> in FY1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lang="en-US" sz="1400">
                <a:solidFill>
                  <a:srgbClr val="000000"/>
                </a:solidFill>
              </a:rPr>
              <a:t> EOYR)</a:t>
            </a:r>
            <a:endParaRPr sz="1400">
              <a:solidFill>
                <a:srgbClr val="000000"/>
              </a:solidFill>
            </a:endParaRPr>
          </a:p>
          <a:p>
            <a:pPr indent="482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i="0" lang="en-US" sz="1400" u="none">
                <a:solidFill>
                  <a:srgbClr val="000000"/>
                </a:solidFill>
              </a:rPr>
              <a:t>Debt Service Payments ($2,</a:t>
            </a:r>
            <a:r>
              <a:rPr lang="en-US">
                <a:solidFill>
                  <a:srgbClr val="000000"/>
                </a:solidFill>
              </a:rPr>
              <a:t>168</a:t>
            </a:r>
            <a:r>
              <a:rPr lang="en-US" sz="1400">
                <a:solidFill>
                  <a:srgbClr val="000000"/>
                </a:solidFill>
              </a:rPr>
              <a:t>,</a:t>
            </a:r>
            <a:r>
              <a:rPr lang="en-US">
                <a:solidFill>
                  <a:srgbClr val="000000"/>
                </a:solidFill>
              </a:rPr>
              <a:t>207</a:t>
            </a:r>
            <a:r>
              <a:rPr i="0" lang="en-US" sz="1400" u="none">
                <a:solidFill>
                  <a:srgbClr val="000000"/>
                </a:solidFill>
              </a:rPr>
              <a:t> in FY1</a:t>
            </a:r>
            <a:r>
              <a:rPr lang="en-US">
                <a:solidFill>
                  <a:srgbClr val="000000"/>
                </a:solidFill>
              </a:rPr>
              <a:t>9</a:t>
            </a:r>
            <a:r>
              <a:rPr i="0" lang="en-US" sz="1400" u="none">
                <a:solidFill>
                  <a:srgbClr val="000000"/>
                </a:solidFill>
              </a:rPr>
              <a:t> EOYR) </a:t>
            </a:r>
            <a:r>
              <a:rPr b="1" i="0" lang="en-US" sz="1400" u="none">
                <a:solidFill>
                  <a:srgbClr val="4A86E8"/>
                </a:solidFill>
              </a:rPr>
              <a:t>DOES N</a:t>
            </a:r>
            <a:r>
              <a:rPr b="1" lang="en-US" sz="1400">
                <a:solidFill>
                  <a:srgbClr val="4A86E8"/>
                </a:solidFill>
              </a:rPr>
              <a:t>OT COUNT FOR NSS</a:t>
            </a:r>
            <a:endParaRPr b="1" sz="1400">
              <a:solidFill>
                <a:srgbClr val="4A86E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0" lang="en-US" sz="1400" u="none">
                <a:solidFill>
                  <a:srgbClr val="FF0000"/>
                </a:solidFill>
              </a:rPr>
              <a:t>Assessments (separate from school operating budget):</a:t>
            </a:r>
            <a:endParaRPr i="0" sz="1400" u="none">
              <a:solidFill>
                <a:srgbClr val="FF0000"/>
              </a:solidFill>
            </a:endParaRPr>
          </a:p>
          <a:p>
            <a:pPr indent="-228600" lvl="4" marL="12065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-US" sz="1400">
                <a:solidFill>
                  <a:srgbClr val="000000"/>
                </a:solidFill>
              </a:rPr>
              <a:t>Tri-County $7</a:t>
            </a:r>
            <a:r>
              <a:rPr lang="en-US" sz="1400">
                <a:solidFill>
                  <a:srgbClr val="000000"/>
                </a:solidFill>
              </a:rPr>
              <a:t>90,474</a:t>
            </a:r>
            <a:r>
              <a:rPr lang="en-US" sz="1400">
                <a:solidFill>
                  <a:srgbClr val="000000"/>
                </a:solidFill>
              </a:rPr>
              <a:t> in FY1</a:t>
            </a:r>
            <a:r>
              <a:rPr lang="en-US" sz="1400">
                <a:solidFill>
                  <a:srgbClr val="000000"/>
                </a:solidFill>
              </a:rPr>
              <a:t>9</a:t>
            </a:r>
            <a:r>
              <a:rPr lang="en-US" sz="1400">
                <a:solidFill>
                  <a:srgbClr val="000000"/>
                </a:solidFill>
              </a:rPr>
              <a:t> EOYR </a:t>
            </a:r>
            <a:r>
              <a:rPr b="1" lang="en-US" sz="1400">
                <a:solidFill>
                  <a:srgbClr val="4A86E8"/>
                </a:solidFill>
              </a:rPr>
              <a:t>DOES COUNT FOR NSS</a:t>
            </a:r>
            <a:endParaRPr b="1" sz="1400">
              <a:solidFill>
                <a:srgbClr val="4A86E8"/>
              </a:solidFill>
            </a:endParaRPr>
          </a:p>
          <a:p>
            <a:pPr indent="-228600" lvl="4" marL="12065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Char char="○"/>
            </a:pPr>
            <a:r>
              <a:rPr lang="en-US" sz="1400">
                <a:solidFill>
                  <a:srgbClr val="000000"/>
                </a:solidFill>
              </a:rPr>
              <a:t>School Choice Assessment $</a:t>
            </a:r>
            <a:r>
              <a:rPr lang="en-US" sz="1400">
                <a:solidFill>
                  <a:srgbClr val="000000"/>
                </a:solidFill>
              </a:rPr>
              <a:t>329</a:t>
            </a:r>
            <a:r>
              <a:rPr lang="en-US" sz="1400">
                <a:solidFill>
                  <a:srgbClr val="000000"/>
                </a:solidFill>
              </a:rPr>
              <a:t>,</a:t>
            </a:r>
            <a:r>
              <a:rPr lang="en-US" sz="1400">
                <a:solidFill>
                  <a:srgbClr val="000000"/>
                </a:solidFill>
              </a:rPr>
              <a:t>393</a:t>
            </a:r>
            <a:r>
              <a:rPr lang="en-US" sz="1400">
                <a:solidFill>
                  <a:srgbClr val="000000"/>
                </a:solidFill>
              </a:rPr>
              <a:t> in FY1</a:t>
            </a:r>
            <a:r>
              <a:rPr lang="en-US" sz="1400">
                <a:solidFill>
                  <a:srgbClr val="000000"/>
                </a:solidFill>
              </a:rPr>
              <a:t>9</a:t>
            </a:r>
            <a:r>
              <a:rPr lang="en-US" sz="1400">
                <a:solidFill>
                  <a:srgbClr val="000000"/>
                </a:solidFill>
              </a:rPr>
              <a:t> EOYR</a:t>
            </a:r>
            <a:endParaRPr sz="1400">
              <a:solidFill>
                <a:srgbClr val="000000"/>
              </a:solidFill>
            </a:endParaRPr>
          </a:p>
          <a:p>
            <a:pPr indent="-228600" lvl="4" marL="12065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-US" sz="1400">
                <a:solidFill>
                  <a:srgbClr val="000000"/>
                </a:solidFill>
              </a:rPr>
              <a:t>Charter School $</a:t>
            </a:r>
            <a:r>
              <a:rPr lang="en-US" sz="1400">
                <a:solidFill>
                  <a:srgbClr val="000000"/>
                </a:solidFill>
              </a:rPr>
              <a:t>205</a:t>
            </a:r>
            <a:r>
              <a:rPr lang="en-US" sz="1400">
                <a:solidFill>
                  <a:srgbClr val="000000"/>
                </a:solidFill>
              </a:rPr>
              <a:t>,</a:t>
            </a:r>
            <a:r>
              <a:rPr lang="en-US" sz="1400">
                <a:solidFill>
                  <a:srgbClr val="000000"/>
                </a:solidFill>
              </a:rPr>
              <a:t>080</a:t>
            </a:r>
            <a:r>
              <a:rPr lang="en-US" sz="1400">
                <a:solidFill>
                  <a:srgbClr val="000000"/>
                </a:solidFill>
              </a:rPr>
              <a:t> in FY1</a:t>
            </a:r>
            <a:r>
              <a:rPr lang="en-US" sz="1400">
                <a:solidFill>
                  <a:srgbClr val="000000"/>
                </a:solidFill>
              </a:rPr>
              <a:t>9</a:t>
            </a:r>
            <a:r>
              <a:rPr lang="en-US" sz="1400">
                <a:solidFill>
                  <a:srgbClr val="000000"/>
                </a:solidFill>
              </a:rPr>
              <a:t> EOYR </a:t>
            </a:r>
            <a:r>
              <a:rPr b="1" lang="en-US" sz="1400">
                <a:solidFill>
                  <a:srgbClr val="4A86E8"/>
                </a:solidFill>
              </a:rPr>
              <a:t>DOES COUNT FOR NSS</a:t>
            </a:r>
            <a:endParaRPr b="1" sz="1400">
              <a:solidFill>
                <a:srgbClr val="4A86E8"/>
              </a:solidFill>
            </a:endParaRPr>
          </a:p>
          <a:p>
            <a:pPr indent="2286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accent6"/>
                </a:solidFill>
              </a:rPr>
              <a:t>TOTAL FROM </a:t>
            </a:r>
            <a:r>
              <a:rPr b="1" lang="en-US" sz="1800">
                <a:solidFill>
                  <a:schemeClr val="accent6"/>
                </a:solidFill>
              </a:rPr>
              <a:t>FY19 INCLUDED IN EOYR CALCULATION: $10,161,</a:t>
            </a:r>
            <a:r>
              <a:rPr b="1" lang="en-US" sz="1800">
                <a:solidFill>
                  <a:schemeClr val="accent6"/>
                </a:solidFill>
              </a:rPr>
              <a:t>702</a:t>
            </a:r>
            <a:endParaRPr b="1" sz="1800">
              <a:solidFill>
                <a:schemeClr val="accent6"/>
              </a:solidFill>
            </a:endParaRPr>
          </a:p>
        </p:txBody>
      </p:sp>
      <p:sp>
        <p:nvSpPr>
          <p:cNvPr id="397" name="Google Shape;397;p51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Municipal Budget Support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03" name="Google Shape;403;p52"/>
          <p:cNvSpPr txBox="1"/>
          <p:nvPr>
            <p:ph idx="1" type="body"/>
          </p:nvPr>
        </p:nvSpPr>
        <p:spPr>
          <a:xfrm>
            <a:off x="435900" y="1862726"/>
            <a:ext cx="8272200" cy="47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/>
              <a:t>E</a:t>
            </a:r>
            <a:r>
              <a:rPr i="0" lang="en-US" sz="1800" u="none">
                <a:solidFill>
                  <a:schemeClr val="dk1"/>
                </a:solidFill>
              </a:rPr>
              <a:t>xpenses that reside </a:t>
            </a:r>
            <a:r>
              <a:rPr i="0" lang="en-US" sz="1800" u="sng">
                <a:solidFill>
                  <a:schemeClr val="dk1"/>
                </a:solidFill>
              </a:rPr>
              <a:t>within sections of the municipal budget</a:t>
            </a:r>
            <a:r>
              <a:rPr i="0" lang="en-US" sz="1800" u="none">
                <a:solidFill>
                  <a:schemeClr val="dk1"/>
                </a:solidFill>
              </a:rPr>
              <a:t> that count towards Net School Spending formula-received by Town Finance staff each year: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/>
              <a:t>$819,290 For Projects Approved From FY20 Capital Articles  (number reported in  FY19 EOYR)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/>
              <a:t>$211,163 For School Technology Approved From FY20 Capital Articles (number reported in FY19 EOYR)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/>
              <a:t>Staffing support for School Department also located in Town’s Budget for Technology (Director of Information Services &amp; Network Engineer) and Human Resources Coordinator</a:t>
            </a:r>
            <a:endParaRPr sz="1800"/>
          </a:p>
        </p:txBody>
      </p:sp>
      <p:sp>
        <p:nvSpPr>
          <p:cNvPr id="404" name="Google Shape;404;p52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Strategic Plan Goals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340950" y="1901475"/>
            <a:ext cx="8462100" cy="46800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i="1" sz="2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600"/>
              <a:t>#1 Goal:</a:t>
            </a:r>
            <a:r>
              <a:rPr b="1" lang="en-US" sz="2600"/>
              <a:t>  Improved Student Learning: </a:t>
            </a:r>
            <a:endParaRPr b="1" sz="2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Improve the learning of all.</a:t>
            </a:r>
            <a:endParaRPr sz="2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600"/>
              <a:t>Goal #2:</a:t>
            </a:r>
            <a:r>
              <a:rPr b="1" lang="en-US" sz="2600"/>
              <a:t>  Social / Emotional Wellness:  </a:t>
            </a:r>
            <a:endParaRPr b="1" sz="2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Foster the social, emotional, and healthy development of all.</a:t>
            </a:r>
            <a:endParaRPr sz="2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600"/>
              <a:t>Goal #3: </a:t>
            </a:r>
            <a:r>
              <a:rPr b="1" lang="en-US" sz="2600"/>
              <a:t> Innovative Teaching and Leadership:</a:t>
            </a:r>
            <a:r>
              <a:rPr lang="en-US" sz="2400"/>
              <a:t>  </a:t>
            </a:r>
            <a:endParaRPr sz="2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Ensure best practices and encourage innovation in teaching and leading.</a:t>
            </a:r>
            <a:endParaRPr sz="2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600"/>
              <a:t>Goal #4:</a:t>
            </a:r>
            <a:r>
              <a:rPr b="1" lang="en-US" sz="2600"/>
              <a:t>  Positive Learning Culture:  </a:t>
            </a:r>
            <a:endParaRPr b="1" sz="2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Cultivate a school, student, and professional culture that values trust, collaboration, and effective communication. </a:t>
            </a:r>
            <a:endParaRPr i="1"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152400" lvl="0" marL="2286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0" lang="en-US" sz="3600" u="none" cap="none" strike="noStrike">
                <a:solidFill>
                  <a:srgbClr val="FFFFFF"/>
                </a:solidFill>
              </a:rPr>
              <a:t>Medway Public Schools Financial Overview</a:t>
            </a:r>
            <a:r>
              <a:rPr lang="en-US" sz="3600">
                <a:solidFill>
                  <a:srgbClr val="FFFFFF"/>
                </a:solidFill>
              </a:rPr>
              <a:t>/Timeline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10" name="Google Shape;410;p53"/>
          <p:cNvSpPr txBox="1"/>
          <p:nvPr>
            <p:ph idx="1" type="body"/>
          </p:nvPr>
        </p:nvSpPr>
        <p:spPr>
          <a:xfrm>
            <a:off x="399150" y="1896600"/>
            <a:ext cx="8345700" cy="4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November, </a:t>
            </a:r>
            <a:r>
              <a:rPr lang="en-US" sz="1900">
                <a:solidFill>
                  <a:srgbClr val="000000"/>
                </a:solidFill>
              </a:rPr>
              <a:t>2019/January, 2020:  </a:t>
            </a:r>
            <a:r>
              <a:rPr i="0" lang="en-US" sz="1900" u="none" cap="none" strike="noStrike">
                <a:solidFill>
                  <a:srgbClr val="000000"/>
                </a:solidFill>
              </a:rPr>
              <a:t>Staffing </a:t>
            </a:r>
            <a:r>
              <a:rPr lang="en-US" sz="1900">
                <a:solidFill>
                  <a:srgbClr val="000000"/>
                </a:solidFill>
              </a:rPr>
              <a:t>l</a:t>
            </a:r>
            <a:r>
              <a:rPr i="0" lang="en-US" sz="1900" u="none" cap="none" strike="noStrike">
                <a:solidFill>
                  <a:srgbClr val="000000"/>
                </a:solidFill>
              </a:rPr>
              <a:t>evels/</a:t>
            </a:r>
            <a:r>
              <a:rPr lang="en-US" sz="1900">
                <a:solidFill>
                  <a:srgbClr val="000000"/>
                </a:solidFill>
              </a:rPr>
              <a:t>operating budget requests</a:t>
            </a:r>
            <a:r>
              <a:rPr i="0" lang="en-US" sz="1900" u="none" cap="none" strike="noStrike">
                <a:solidFill>
                  <a:srgbClr val="000000"/>
                </a:solidFill>
              </a:rPr>
              <a:t> reviewed 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November, 2019/December, 2019 Educational Leadership Team FY21 Staffing Needs Meetings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January 30, 2020:  School Committee Budget Workshop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February 6, 2020:  “Charting The Course” FY21 Budget Planning Presentation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FF0000"/>
                </a:solidFill>
              </a:rPr>
              <a:t>February 27, 2020:  FY21 Preliminary budget presented to </a:t>
            </a:r>
            <a:r>
              <a:rPr i="0" lang="en-US" sz="1900" u="none" cap="none" strike="noStrike">
                <a:solidFill>
                  <a:srgbClr val="FF0000"/>
                </a:solidFill>
              </a:rPr>
              <a:t>Medway School Committee </a:t>
            </a:r>
            <a:endParaRPr i="0" sz="1900" u="none" cap="none" strike="noStrike">
              <a:solidFill>
                <a:srgbClr val="FF0000"/>
              </a:solidFill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●"/>
            </a:pPr>
            <a:r>
              <a:rPr lang="en-US" sz="1900">
                <a:solidFill>
                  <a:srgbClr val="000000"/>
                </a:solidFill>
              </a:rPr>
              <a:t>March 5, 2020 School Committee FY21 Budget Public Forum 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March 11, 2020:  Medway Finance Committee Presentation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March 19, 2020:  School Committee Budget Public Hearing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March 19, 2020: School Committee Vote on Budget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May 11, 2020:  </a:t>
            </a:r>
            <a:r>
              <a:rPr i="0" lang="en-US" sz="1900" u="none" cap="none" strike="noStrike">
                <a:solidFill>
                  <a:srgbClr val="000000"/>
                </a:solidFill>
              </a:rPr>
              <a:t>Annual Town Meeting </a:t>
            </a:r>
            <a:r>
              <a:rPr lang="en-US" sz="1900">
                <a:solidFill>
                  <a:srgbClr val="000000"/>
                </a:solidFill>
              </a:rPr>
              <a:t>a</a:t>
            </a:r>
            <a:r>
              <a:rPr i="0" lang="en-US" sz="1900" u="none" cap="none" strike="noStrike">
                <a:solidFill>
                  <a:srgbClr val="000000"/>
                </a:solidFill>
              </a:rPr>
              <a:t>pproval </a:t>
            </a:r>
            <a:endParaRPr sz="1900">
              <a:solidFill>
                <a:srgbClr val="000000"/>
              </a:solidFill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bin"/>
              <a:buChar char="●"/>
            </a:pPr>
            <a:r>
              <a:rPr lang="en-US" sz="1900">
                <a:solidFill>
                  <a:srgbClr val="000000"/>
                </a:solidFill>
              </a:rPr>
              <a:t>November, 2020:  FY21 </a:t>
            </a:r>
            <a:r>
              <a:rPr i="0" lang="en-US" sz="1900" u="none" cap="none" strike="noStrike">
                <a:solidFill>
                  <a:srgbClr val="000000"/>
                </a:solidFill>
              </a:rPr>
              <a:t>“Re-Configured” budget published 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411" name="Google Shape;411;p53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                   </a:t>
            </a:r>
            <a:r>
              <a:rPr lang="en-US" sz="3600"/>
              <a:t>FY21 Budget Request</a:t>
            </a:r>
            <a:endParaRPr sz="3600"/>
          </a:p>
        </p:txBody>
      </p:sp>
      <p:sp>
        <p:nvSpPr>
          <p:cNvPr id="418" name="Google Shape;418;p54"/>
          <p:cNvSpPr txBox="1"/>
          <p:nvPr>
            <p:ph idx="1" type="body"/>
          </p:nvPr>
        </p:nvSpPr>
        <p:spPr>
          <a:xfrm>
            <a:off x="435894" y="2180496"/>
            <a:ext cx="8272200" cy="3678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/>
              <a:t>                            $28,490,125</a:t>
            </a:r>
            <a:endParaRPr sz="3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600"/>
              <a:t>             3% increase over FY20 Budget</a:t>
            </a:r>
            <a:endParaRPr sz="3600"/>
          </a:p>
        </p:txBody>
      </p:sp>
      <p:sp>
        <p:nvSpPr>
          <p:cNvPr id="419" name="Google Shape;419;p54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5"/>
          <p:cNvSpPr txBox="1"/>
          <p:nvPr>
            <p:ph type="title"/>
          </p:nvPr>
        </p:nvSpPr>
        <p:spPr>
          <a:xfrm>
            <a:off x="487445" y="1703235"/>
            <a:ext cx="8272200" cy="1497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Questions/Discussion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426" name="Google Shape;42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6"/>
          <p:cNvSpPr txBox="1"/>
          <p:nvPr>
            <p:ph type="title"/>
          </p:nvPr>
        </p:nvSpPr>
        <p:spPr>
          <a:xfrm>
            <a:off x="435820" y="1806360"/>
            <a:ext cx="8272200" cy="1497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Back Up Material/Appendices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433" name="Google Shape;43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7"/>
          <p:cNvSpPr txBox="1"/>
          <p:nvPr>
            <p:ph type="title"/>
          </p:nvPr>
        </p:nvSpPr>
        <p:spPr>
          <a:xfrm>
            <a:off x="914400" y="667337"/>
            <a:ext cx="77724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0" lang="en-US" sz="2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Medway Public Schools </a:t>
            </a:r>
            <a:br>
              <a:rPr i="0" lang="en-US" sz="28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i="0" lang="en-US" sz="2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FTEs </a:t>
            </a:r>
            <a:r>
              <a:rPr lang="en-US" sz="2400">
                <a:latin typeface="Cabin"/>
                <a:ea typeface="Cabin"/>
                <a:cs typeface="Cabin"/>
                <a:sym typeface="Cabin"/>
              </a:rPr>
              <a:t>Changes</a:t>
            </a:r>
            <a:r>
              <a:rPr i="0" lang="en-US" sz="2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(FY</a:t>
            </a:r>
            <a:r>
              <a:rPr lang="en-US" sz="2400">
                <a:latin typeface="Cabin"/>
                <a:ea typeface="Cabin"/>
                <a:cs typeface="Cabin"/>
                <a:sym typeface="Cabin"/>
              </a:rPr>
              <a:t>20</a:t>
            </a:r>
            <a:r>
              <a:rPr lang="en-US" sz="2400">
                <a:latin typeface="Cabin"/>
                <a:ea typeface="Cabin"/>
                <a:cs typeface="Cabin"/>
                <a:sym typeface="Cabin"/>
              </a:rPr>
              <a:t>-FY21)</a:t>
            </a:r>
            <a:endParaRPr sz="2400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439" name="Google Shape;439;p57"/>
          <p:cNvGraphicFramePr/>
          <p:nvPr/>
        </p:nvGraphicFramePr>
        <p:xfrm>
          <a:off x="2850800" y="17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{86C8B974-8917-40A0-8C61-060D1FA6C906}</a:tableStyleId>
              </a:tblPr>
              <a:tblGrid>
                <a:gridCol w="2591575"/>
                <a:gridCol w="1785150"/>
              </a:tblGrid>
              <a:tr h="43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 Base</a:t>
                      </a:r>
                      <a:endParaRPr b="0" i="0" sz="20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312.9</a:t>
                      </a:r>
                      <a:endParaRPr b="0" i="0" sz="20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FY21 Base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Redeploy/Enrollment:</a:t>
                      </a:r>
                      <a:endParaRPr i="1" sz="1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(-3.6)</a:t>
                      </a:r>
                      <a:endParaRPr sz="1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Improvement Requests:</a:t>
                      </a:r>
                      <a:endParaRPr sz="18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</a:t>
                      </a:r>
                      <a:endParaRPr sz="18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Staff Finalization: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.2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0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FY21 Requested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313.0</a:t>
                      </a:r>
                      <a:endParaRPr sz="20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440" name="Google Shape;440;p57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8"/>
          <p:cNvSpPr txBox="1"/>
          <p:nvPr>
            <p:ph type="title"/>
          </p:nvPr>
        </p:nvSpPr>
        <p:spPr>
          <a:xfrm>
            <a:off x="435895" y="1950760"/>
            <a:ext cx="8272200" cy="1497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FY21 Budget Account Detail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447" name="Google Shape;44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9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r>
              <a:t/>
            </a:r>
            <a:endParaRPr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r>
              <a:rPr lang="en-US" sz="3000">
                <a:solidFill>
                  <a:srgbClr val="FFFFFF"/>
                </a:solidFill>
              </a:rPr>
              <a:t>Medway Public Schools 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FY21 Estimate-9300 Tuition Private Day Total</a:t>
            </a:r>
            <a:endParaRPr sz="30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53" name="Google Shape;453;p59"/>
          <p:cNvSpPr txBox="1"/>
          <p:nvPr>
            <p:ph idx="1" type="body"/>
          </p:nvPr>
        </p:nvSpPr>
        <p:spPr>
          <a:xfrm>
            <a:off x="435900" y="1886200"/>
            <a:ext cx="8272200" cy="4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6002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4" name="Google Shape;454;p59"/>
          <p:cNvGraphicFramePr/>
          <p:nvPr/>
        </p:nvGraphicFramePr>
        <p:xfrm>
          <a:off x="435900" y="188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{B4C324EE-1D71-43F4-966F-5D5A1244B38B}</a:tableStyleId>
              </a:tblPr>
              <a:tblGrid>
                <a:gridCol w="2750300"/>
                <a:gridCol w="2750300"/>
                <a:gridCol w="2750300"/>
              </a:tblGrid>
              <a:tr h="38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FY20 Final</a:t>
                      </a:r>
                      <a:endParaRPr sz="1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FY21 Current</a:t>
                      </a:r>
                      <a:endParaRPr b="1" sz="1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92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SPED Tuition (Private Day)</a:t>
                      </a:r>
                      <a:endParaRPr sz="1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i="0" lang="en-US" sz="1800" u="non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1,206,704</a:t>
                      </a:r>
                      <a:endParaRPr sz="1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$1,389,686</a:t>
                      </a:r>
                      <a:endParaRPr i="0" sz="1800" u="non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7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Application-Circuit Breaker</a:t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($583,279)</a:t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($599,454)</a:t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Application-IDEA Grant</a:t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($553,877)</a:t>
                      </a:r>
                      <a:endParaRPr i="0" sz="1800" u="none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($567,024)</a:t>
                      </a:r>
                      <a:endParaRPr i="0" sz="1800" u="none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Application-School Choice</a:t>
                      </a:r>
                      <a:endParaRPr sz="1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$0</a:t>
                      </a:r>
                      <a:endParaRPr i="0" sz="1800" u="non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($113,242)</a:t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SPED Tuition (Residential)</a:t>
                      </a:r>
                      <a:endParaRPr sz="1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i="0" lang="en-US" sz="1800" u="non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356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,955</a:t>
                      </a:r>
                      <a:endParaRPr sz="1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$236,658</a:t>
                      </a:r>
                      <a:endParaRPr i="0" sz="1800" u="non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Application-School Choice</a:t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($356,955)</a:t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($236,658)</a:t>
                      </a:r>
                      <a:endParaRPr sz="1800">
                        <a:solidFill>
                          <a:srgbClr val="FF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SPED Tuition (Summer Day)</a:t>
                      </a:r>
                      <a:endParaRPr sz="1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i="0" lang="en-US" sz="1800" u="none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0</a:t>
                      </a:r>
                      <a:endParaRPr sz="18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$0</a:t>
                      </a:r>
                      <a:endParaRPr i="0" sz="1800" u="non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1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TOTAL</a:t>
                      </a:r>
                      <a:endParaRPr sz="1800">
                        <a:solidFill>
                          <a:srgbClr val="0000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$69,548</a:t>
                      </a:r>
                      <a:endParaRPr sz="1800">
                        <a:solidFill>
                          <a:srgbClr val="0000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$109,866</a:t>
                      </a:r>
                      <a:endParaRPr sz="1800">
                        <a:solidFill>
                          <a:srgbClr val="0000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455" name="Google Shape;455;p59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0"/>
          <p:cNvSpPr txBox="1"/>
          <p:nvPr>
            <p:ph type="title"/>
          </p:nvPr>
        </p:nvSpPr>
        <p:spPr>
          <a:xfrm>
            <a:off x="628650" y="1297253"/>
            <a:ext cx="7886700" cy="34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i="1" sz="3000">
              <a:solidFill>
                <a:srgbClr val="98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000000"/>
                </a:solidFill>
              </a:rPr>
              <a:t>School Choice &amp; Circuit Breaker: </a:t>
            </a:r>
            <a:endParaRPr sz="36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000000"/>
                </a:solidFill>
              </a:rPr>
              <a:t>Two Different Types Of Reserves </a:t>
            </a:r>
            <a:endParaRPr sz="36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000000"/>
                </a:solidFill>
              </a:rPr>
              <a:t>That Support Our Budget</a:t>
            </a:r>
            <a:endParaRPr sz="36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i="1" sz="36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i="1" sz="3000">
              <a:solidFill>
                <a:srgbClr val="980000"/>
              </a:solidFill>
            </a:endParaRPr>
          </a:p>
        </p:txBody>
      </p:sp>
      <p:pic>
        <p:nvPicPr>
          <p:cNvPr id="461" name="Google Shape;46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School Choice Funds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67" name="Google Shape;467;p61"/>
          <p:cNvSpPr txBox="1"/>
          <p:nvPr>
            <p:ph idx="1" type="body"/>
          </p:nvPr>
        </p:nvSpPr>
        <p:spPr>
          <a:xfrm>
            <a:off x="435900" y="1862726"/>
            <a:ext cx="8272200" cy="4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bin"/>
              <a:buChar char="●"/>
            </a:pPr>
            <a:r>
              <a:rPr lang="en-US" sz="2000">
                <a:solidFill>
                  <a:srgbClr val="000000"/>
                </a:solidFill>
              </a:rPr>
              <a:t>“Incoming” School Choice revenue received every month from other school districts and directed to the MPS by the Commonwealth </a:t>
            </a:r>
            <a:r>
              <a:rPr lang="en-US" sz="2000">
                <a:solidFill>
                  <a:srgbClr val="0000FF"/>
                </a:solidFill>
              </a:rPr>
              <a:t>($365,000 projected in FY20)</a:t>
            </a:r>
            <a:endParaRPr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bin"/>
              <a:buChar char="●"/>
            </a:pPr>
            <a:r>
              <a:rPr lang="en-US" sz="2000"/>
              <a:t>“</a:t>
            </a:r>
            <a:r>
              <a:rPr lang="en-US" sz="2000">
                <a:solidFill>
                  <a:srgbClr val="000000"/>
                </a:solidFill>
              </a:rPr>
              <a:t>Incoming” revenue goes </a:t>
            </a:r>
            <a:r>
              <a:rPr lang="en-US" sz="2000" u="sng">
                <a:solidFill>
                  <a:srgbClr val="000000"/>
                </a:solidFill>
              </a:rPr>
              <a:t>into the School Choice Rev Fund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bin"/>
              <a:buChar char="●"/>
            </a:pPr>
            <a:r>
              <a:rPr lang="en-US" sz="2000">
                <a:solidFill>
                  <a:srgbClr val="000000"/>
                </a:solidFill>
              </a:rPr>
              <a:t>“Outgoing” expenses are incurred </a:t>
            </a:r>
            <a:r>
              <a:rPr lang="en-US" sz="2000" u="sng">
                <a:solidFill>
                  <a:srgbClr val="000000"/>
                </a:solidFill>
              </a:rPr>
              <a:t>by the Town of Medway</a:t>
            </a:r>
            <a:r>
              <a:rPr lang="en-US" sz="2000">
                <a:solidFill>
                  <a:srgbClr val="000000"/>
                </a:solidFill>
              </a:rPr>
              <a:t> on a monthly basis to repay other school districts.  Expenses do not come out of MPS budget; taken off the top by Medway Municipal budget allocation at beginning of budget process </a:t>
            </a:r>
            <a:r>
              <a:rPr lang="en-US" sz="2000">
                <a:solidFill>
                  <a:srgbClr val="FF0000"/>
                </a:solidFill>
              </a:rPr>
              <a:t>(most to Holliston and Millis) </a:t>
            </a:r>
            <a:endParaRPr sz="20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bin"/>
              <a:buChar char="●"/>
            </a:pPr>
            <a:r>
              <a:rPr i="0" lang="en-US" sz="2000" u="none">
                <a:solidFill>
                  <a:srgbClr val="000000"/>
                </a:solidFill>
              </a:rPr>
              <a:t>We have been using it in the </a:t>
            </a:r>
            <a:r>
              <a:rPr i="0" lang="en-US" sz="2000" u="sng">
                <a:solidFill>
                  <a:srgbClr val="000000"/>
                </a:solidFill>
              </a:rPr>
              <a:t>last several budgets</a:t>
            </a:r>
            <a:r>
              <a:rPr i="0" lang="en-US" sz="2000" u="none">
                <a:solidFill>
                  <a:srgbClr val="000000"/>
                </a:solidFill>
              </a:rPr>
              <a:t> to </a:t>
            </a:r>
            <a:r>
              <a:rPr lang="en-US" sz="2000">
                <a:solidFill>
                  <a:srgbClr val="000000"/>
                </a:solidFill>
              </a:rPr>
              <a:t>supplement </a:t>
            </a:r>
            <a:r>
              <a:rPr i="0" lang="en-US" sz="2000" u="none">
                <a:solidFill>
                  <a:srgbClr val="000000"/>
                </a:solidFill>
              </a:rPr>
              <a:t>the </a:t>
            </a:r>
            <a:r>
              <a:rPr lang="en-US" sz="2000">
                <a:solidFill>
                  <a:srgbClr val="000000"/>
                </a:solidFill>
              </a:rPr>
              <a:t>MPS annual budget</a:t>
            </a:r>
            <a:r>
              <a:rPr i="0" lang="en-US" sz="2000" u="none">
                <a:solidFill>
                  <a:srgbClr val="000000"/>
                </a:solidFill>
              </a:rPr>
              <a:t>  ($260,000 in FY15 </a:t>
            </a:r>
            <a:r>
              <a:rPr lang="en-US" sz="2000">
                <a:solidFill>
                  <a:srgbClr val="000000"/>
                </a:solidFill>
              </a:rPr>
              <a:t>through </a:t>
            </a:r>
            <a:r>
              <a:rPr i="0" lang="en-US" sz="2000" u="none">
                <a:solidFill>
                  <a:srgbClr val="000000"/>
                </a:solidFill>
              </a:rPr>
              <a:t>FY17; $467,000 in FY18; $360,000 in FY19, $356,955 in FY20)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</a:rPr>
              <a:t>School Committee approval required f</a:t>
            </a:r>
            <a:r>
              <a:rPr i="0" lang="en-US" sz="2000" u="none">
                <a:solidFill>
                  <a:srgbClr val="000000"/>
                </a:solidFill>
              </a:rPr>
              <a:t>or items </a:t>
            </a:r>
            <a:r>
              <a:rPr lang="en-US" sz="2000">
                <a:solidFill>
                  <a:srgbClr val="000000"/>
                </a:solidFill>
              </a:rPr>
              <a:t>and</a:t>
            </a:r>
            <a:r>
              <a:rPr i="0" lang="en-US" sz="2000" u="none">
                <a:solidFill>
                  <a:srgbClr val="000000"/>
                </a:solidFill>
              </a:rPr>
              <a:t> requests throughout the school year</a:t>
            </a:r>
            <a:endParaRPr i="0" sz="2000" u="none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i="0" sz="2000" u="none">
              <a:solidFill>
                <a:srgbClr val="000000"/>
              </a:solidFill>
            </a:endParaRPr>
          </a:p>
        </p:txBody>
      </p:sp>
      <p:sp>
        <p:nvSpPr>
          <p:cNvPr id="468" name="Google Shape;468;p61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2"/>
          <p:cNvSpPr txBox="1"/>
          <p:nvPr/>
        </p:nvSpPr>
        <p:spPr>
          <a:xfrm>
            <a:off x="7620000" y="1905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aphicFrame>
        <p:nvGraphicFramePr>
          <p:cNvPr id="474" name="Google Shape;474;p62"/>
          <p:cNvGraphicFramePr/>
          <p:nvPr/>
        </p:nvGraphicFramePr>
        <p:xfrm>
          <a:off x="2238825" y="114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{86C8B974-8917-40A0-8C61-060D1FA6C906}</a:tableStyleId>
              </a:tblPr>
              <a:tblGrid>
                <a:gridCol w="1721175"/>
                <a:gridCol w="3059675"/>
              </a:tblGrid>
              <a:tr h="83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Medway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5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FY13 Final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650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939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FY14 Final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688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024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FY15 Final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604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4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FY16 Final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719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7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FY17 Final</a:t>
                      </a:r>
                      <a:endParaRPr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$715,207</a:t>
                      </a:r>
                      <a:endParaRPr i="0" sz="2000" u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2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FY18 Final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$557,811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2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FY19 Final</a:t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$424,877</a:t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2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FY20 Projected </a:t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$402,300</a:t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sp>
        <p:nvSpPr>
          <p:cNvPr id="475" name="Google Shape;475;p62"/>
          <p:cNvSpPr txBox="1"/>
          <p:nvPr/>
        </p:nvSpPr>
        <p:spPr>
          <a:xfrm>
            <a:off x="457200" y="432517"/>
            <a:ext cx="82296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en-US" sz="36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3600" u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MPS School Choice Balances </a:t>
            </a:r>
            <a:endParaRPr sz="3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6" name="Google Shape;476;p62"/>
          <p:cNvSpPr txBox="1"/>
          <p:nvPr/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77" name="Google Shape;477;p62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435900" y="768850"/>
            <a:ext cx="82722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Student Enrollment and Staffing:  </a:t>
            </a:r>
            <a:endParaRPr sz="60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1" marL="45720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Historical Perspective</a:t>
            </a:r>
            <a:endParaRPr sz="60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153" y="53113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3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Circuit Breaker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83" name="Google Shape;483;p63"/>
          <p:cNvSpPr txBox="1"/>
          <p:nvPr>
            <p:ph idx="1" type="body"/>
          </p:nvPr>
        </p:nvSpPr>
        <p:spPr>
          <a:xfrm>
            <a:off x="435900" y="1928050"/>
            <a:ext cx="8272200" cy="4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lang="en-US" sz="2100">
                <a:solidFill>
                  <a:srgbClr val="000000"/>
                </a:solidFill>
              </a:rPr>
              <a:t>Reimbursement from state for special education costs that exceed 4 times the average student foundation budget per pupil  </a:t>
            </a:r>
            <a:r>
              <a:rPr lang="en-US" sz="2100">
                <a:solidFill>
                  <a:srgbClr val="0000FF"/>
                </a:solidFill>
              </a:rPr>
              <a:t>Ex:  $60,000 - ((4 x$10,498)) * .70 =  $12,604</a:t>
            </a:r>
            <a:r>
              <a:rPr lang="en-US" sz="2100">
                <a:solidFill>
                  <a:srgbClr val="000000"/>
                </a:solidFill>
              </a:rPr>
              <a:t> </a:t>
            </a:r>
            <a:r>
              <a:rPr lang="en-US" sz="2100">
                <a:solidFill>
                  <a:srgbClr val="0000FF"/>
                </a:solidFill>
              </a:rPr>
              <a:t>reimb</a:t>
            </a:r>
            <a:endParaRPr sz="2100">
              <a:solidFill>
                <a:srgbClr val="0000FF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lang="en-US" sz="2100">
                <a:solidFill>
                  <a:srgbClr val="FF0000"/>
                </a:solidFill>
              </a:rPr>
              <a:t>75%</a:t>
            </a:r>
            <a:r>
              <a:rPr lang="en-US" sz="2100">
                <a:solidFill>
                  <a:srgbClr val="000000"/>
                </a:solidFill>
              </a:rPr>
              <a:t> final rate reimbursement -FY20 </a:t>
            </a:r>
            <a:r>
              <a:rPr lang="en-US" sz="1800">
                <a:solidFill>
                  <a:srgbClr val="FF0000"/>
                </a:solidFill>
              </a:rPr>
              <a:t>(65% in FY18; 72% in FY19)</a:t>
            </a:r>
            <a:endParaRPr i="0" sz="1800" u="none">
              <a:solidFill>
                <a:srgbClr val="FF0000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i="0" lang="en-US" sz="2100" u="none">
                <a:solidFill>
                  <a:srgbClr val="000000"/>
                </a:solidFill>
              </a:rPr>
              <a:t>Many districts have committed 100% funds received from Circuit Breaker </a:t>
            </a:r>
            <a:r>
              <a:rPr b="1" i="0" lang="en-US" sz="2100">
                <a:solidFill>
                  <a:srgbClr val="FF0000"/>
                </a:solidFill>
              </a:rPr>
              <a:t>in the same year received</a:t>
            </a:r>
            <a:r>
              <a:rPr i="0" lang="en-US" sz="2100">
                <a:solidFill>
                  <a:srgbClr val="FF0000"/>
                </a:solidFill>
              </a:rPr>
              <a:t> </a:t>
            </a:r>
            <a:r>
              <a:rPr i="0" lang="en-US" sz="2100">
                <a:solidFill>
                  <a:srgbClr val="000000"/>
                </a:solidFill>
              </a:rPr>
              <a:t>- Medway </a:t>
            </a:r>
            <a:r>
              <a:rPr lang="en-US" sz="2100">
                <a:solidFill>
                  <a:srgbClr val="000000"/>
                </a:solidFill>
              </a:rPr>
              <a:t>h</a:t>
            </a:r>
            <a:r>
              <a:rPr i="0" lang="en-US" sz="2100">
                <a:solidFill>
                  <a:srgbClr val="000000"/>
                </a:solidFill>
              </a:rPr>
              <a:t>as not yet</a:t>
            </a:r>
            <a:endParaRPr i="0" sz="2100" u="none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lang="en-US" sz="2100">
                <a:solidFill>
                  <a:srgbClr val="000000"/>
                </a:solidFill>
              </a:rPr>
              <a:t>If we did, it would l</a:t>
            </a:r>
            <a:r>
              <a:rPr i="0" lang="en-US" sz="2100" u="none">
                <a:solidFill>
                  <a:srgbClr val="000000"/>
                </a:solidFill>
              </a:rPr>
              <a:t>eave no capa</a:t>
            </a:r>
            <a:r>
              <a:rPr i="0" lang="en-US" sz="2100" u="none">
                <a:solidFill>
                  <a:schemeClr val="dk1"/>
                </a:solidFill>
              </a:rPr>
              <a:t>city for un</a:t>
            </a:r>
            <a:r>
              <a:rPr i="0" lang="en-US" sz="2100" u="none">
                <a:solidFill>
                  <a:srgbClr val="000000"/>
                </a:solidFill>
              </a:rPr>
              <a:t>expected expenses in OOD tuition</a:t>
            </a:r>
            <a:endParaRPr i="0" sz="2100" u="none">
              <a:solidFill>
                <a:srgbClr val="000000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    </a:t>
            </a:r>
            <a:r>
              <a:rPr lang="en-US" sz="2100">
                <a:solidFill>
                  <a:srgbClr val="000000"/>
                </a:solidFill>
              </a:rPr>
              <a:t>Deliberate to carry over balances </a:t>
            </a:r>
            <a:r>
              <a:rPr lang="en-US" sz="2100" u="sng">
                <a:solidFill>
                  <a:srgbClr val="000000"/>
                </a:solidFill>
              </a:rPr>
              <a:t>for financial stability</a:t>
            </a:r>
            <a:endParaRPr sz="2100" u="sng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lang="en-US" sz="2100">
                <a:solidFill>
                  <a:srgbClr val="000000"/>
                </a:solidFill>
              </a:rPr>
              <a:t>If not used, Circuit Breaker balance can be carried forward, but must be used by the close of the </a:t>
            </a:r>
            <a:r>
              <a:rPr lang="en-US" sz="2100" u="sng">
                <a:solidFill>
                  <a:srgbClr val="000000"/>
                </a:solidFill>
              </a:rPr>
              <a:t>succeeding</a:t>
            </a:r>
            <a:r>
              <a:rPr lang="en-US" sz="2100">
                <a:solidFill>
                  <a:srgbClr val="000000"/>
                </a:solidFill>
              </a:rPr>
              <a:t> fiscal budget year</a:t>
            </a:r>
            <a:endParaRPr sz="21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lang="en-US" sz="2100">
                <a:solidFill>
                  <a:srgbClr val="000000"/>
                </a:solidFill>
              </a:rPr>
              <a:t>A large OOD bill could significantly erode the carryover balance in any year, at any time</a:t>
            </a:r>
            <a:endParaRPr sz="21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lang="en-US" sz="2100" u="sng">
                <a:solidFill>
                  <a:srgbClr val="FF0000"/>
                </a:solidFill>
              </a:rPr>
              <a:t>Only</a:t>
            </a:r>
            <a:r>
              <a:rPr lang="en-US" sz="2100">
                <a:solidFill>
                  <a:srgbClr val="000000"/>
                </a:solidFill>
              </a:rPr>
              <a:t> used for any special education related purposes</a:t>
            </a:r>
            <a:endParaRPr sz="2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3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4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aphicFrame>
        <p:nvGraphicFramePr>
          <p:cNvPr id="490" name="Google Shape;490;p64"/>
          <p:cNvGraphicFramePr/>
          <p:nvPr/>
        </p:nvGraphicFramePr>
        <p:xfrm>
          <a:off x="2400300" y="225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{86C8B974-8917-40A0-8C61-060D1FA6C906}</a:tableStyleId>
              </a:tblPr>
              <a:tblGrid>
                <a:gridCol w="1574800"/>
                <a:gridCol w="2768600"/>
              </a:tblGrid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</a:t>
                      </a:r>
                      <a:endParaRPr/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Medway</a:t>
                      </a:r>
                      <a:endParaRPr/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FY14</a:t>
                      </a:r>
                      <a:endParaRPr/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$542,633</a:t>
                      </a:r>
                      <a:endParaRPr/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FY15</a:t>
                      </a:r>
                      <a:endParaRPr/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$667,835</a:t>
                      </a:r>
                      <a:endParaRPr/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FY16</a:t>
                      </a:r>
                      <a:endParaRPr/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$440,364</a:t>
                      </a:r>
                      <a:endParaRPr/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/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</a:t>
                      </a:r>
                      <a:r>
                        <a:rPr i="0" lang="en-US" sz="2000" u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FY17</a:t>
                      </a:r>
                      <a:endParaRPr/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/>
                        <a:buNone/>
                      </a:pPr>
                      <a:r>
                        <a:rPr i="0" lang="en-US" sz="2000" u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r>
                        <a:rPr i="0" lang="en-US" sz="2000" u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323</a:t>
                      </a:r>
                      <a:endParaRPr/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FY18</a:t>
                      </a:r>
                      <a:endParaRPr i="0" sz="2000" u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$188,358 </a:t>
                      </a:r>
                      <a:endParaRPr i="0" sz="2000" u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FY19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$381,477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FY20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$213,541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1" name="Google Shape;491;p64"/>
          <p:cNvSpPr txBox="1"/>
          <p:nvPr/>
        </p:nvSpPr>
        <p:spPr>
          <a:xfrm>
            <a:off x="704525" y="551225"/>
            <a:ext cx="79071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Circuit Breaker Available Funding</a:t>
            </a:r>
            <a:endParaRPr sz="3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36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(One YE Balance Flows Into The Next)</a:t>
            </a:r>
            <a:endParaRPr sz="360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2" name="Google Shape;492;p64"/>
          <p:cNvSpPr txBox="1"/>
          <p:nvPr/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fld id="{00000000-1234-1234-1234-123412341234}" type="slidenum">
              <a:rPr b="0" i="0" lang="en-US" sz="1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93" name="Google Shape;493;p64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5"/>
          <p:cNvSpPr txBox="1"/>
          <p:nvPr/>
        </p:nvSpPr>
        <p:spPr>
          <a:xfrm>
            <a:off x="696150" y="495025"/>
            <a:ext cx="82611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bin"/>
                <a:ea typeface="Cabin"/>
                <a:cs typeface="Cabin"/>
                <a:sym typeface="Cabin"/>
              </a:rPr>
              <a:t>FY21 </a:t>
            </a:r>
            <a:r>
              <a:rPr lang="en-US" sz="4200">
                <a:latin typeface="Cabin"/>
                <a:ea typeface="Cabin"/>
                <a:cs typeface="Cabin"/>
                <a:sym typeface="Cabin"/>
              </a:rPr>
              <a:t>Circuit Breaker Estimate Being Used To Support Budget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0" name="Google Shape;500;p65"/>
          <p:cNvSpPr txBox="1"/>
          <p:nvPr/>
        </p:nvSpPr>
        <p:spPr>
          <a:xfrm>
            <a:off x="1044900" y="1879175"/>
            <a:ext cx="7054200" cy="3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   FY18                   $675,318</a:t>
            </a:r>
            <a:endParaRPr sz="3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   FY19                $700,000</a:t>
            </a:r>
            <a:endParaRPr sz="3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  FY20                 $583,279</a:t>
            </a:r>
            <a:endParaRPr sz="3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 FY21                  $599,454     </a:t>
            </a:r>
            <a:endParaRPr sz="36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1" name="Google Shape;501;p65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6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Student Enrollment and </a:t>
            </a:r>
            <a:endParaRPr sz="36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Staffing Summary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07" name="Google Shape;507;p66"/>
          <p:cNvSpPr txBox="1"/>
          <p:nvPr>
            <p:ph idx="1" type="body"/>
          </p:nvPr>
        </p:nvSpPr>
        <p:spPr>
          <a:xfrm>
            <a:off x="435900" y="2180500"/>
            <a:ext cx="82722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bin"/>
              <a:buChar char="●"/>
            </a:pPr>
            <a:r>
              <a:rPr i="0" lang="en-US" sz="2400" u="none">
                <a:solidFill>
                  <a:schemeClr val="dk1"/>
                </a:solidFill>
              </a:rPr>
              <a:t>Even though enrollment is decreasing, state education formula holds </a:t>
            </a:r>
            <a:r>
              <a:rPr lang="en-US" sz="2400"/>
              <a:t>Medway</a:t>
            </a:r>
            <a:r>
              <a:rPr i="0" lang="en-US" sz="2400" u="none">
                <a:solidFill>
                  <a:schemeClr val="dk1"/>
                </a:solidFill>
              </a:rPr>
              <a:t> steady due to “hold harmless” provision.</a:t>
            </a:r>
            <a:endParaRPr sz="2400"/>
          </a:p>
          <a:p>
            <a:pPr indent="-4381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bin"/>
              <a:buChar char="●"/>
            </a:pPr>
            <a:r>
              <a:rPr lang="en-US" sz="2400"/>
              <a:t>Medway</a:t>
            </a:r>
            <a:r>
              <a:rPr i="0" lang="en-US" sz="2400" u="none">
                <a:solidFill>
                  <a:schemeClr val="dk1"/>
                </a:solidFill>
              </a:rPr>
              <a:t> ha</a:t>
            </a:r>
            <a:r>
              <a:rPr lang="en-US" sz="2400"/>
              <a:t>s</a:t>
            </a:r>
            <a:r>
              <a:rPr i="0" lang="en-US" sz="2400" u="none">
                <a:solidFill>
                  <a:schemeClr val="dk1"/>
                </a:solidFill>
              </a:rPr>
              <a:t> been </a:t>
            </a:r>
            <a:r>
              <a:rPr lang="en-US" sz="2400"/>
              <a:t>receiving</a:t>
            </a:r>
            <a:r>
              <a:rPr i="0" lang="en-US" sz="2400" u="none">
                <a:solidFill>
                  <a:schemeClr val="dk1"/>
                </a:solidFill>
              </a:rPr>
              <a:t> small increases in Chapter 70 – but a very low percentage.</a:t>
            </a:r>
            <a:endParaRPr sz="2400"/>
          </a:p>
          <a:p>
            <a:pPr indent="-4381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bin"/>
              <a:buChar char="●"/>
            </a:pPr>
            <a:r>
              <a:rPr i="0" lang="en-US" sz="2400" u="none">
                <a:solidFill>
                  <a:schemeClr val="dk1"/>
                </a:solidFill>
              </a:rPr>
              <a:t>Since Chapter 70 increases have been small, revenues contributions from Chapter 70 to the </a:t>
            </a:r>
            <a:r>
              <a:rPr lang="en-US" sz="2400"/>
              <a:t>T</a:t>
            </a:r>
            <a:r>
              <a:rPr i="0" lang="en-US" sz="2400" u="none">
                <a:solidFill>
                  <a:schemeClr val="dk1"/>
                </a:solidFill>
              </a:rPr>
              <a:t>own’s “overall pie revenue” to support the annual budget </a:t>
            </a:r>
            <a:r>
              <a:rPr lang="en-US" sz="2400">
                <a:solidFill>
                  <a:schemeClr val="dk1"/>
                </a:solidFill>
              </a:rPr>
              <a:t>h</a:t>
            </a:r>
            <a:r>
              <a:rPr i="0" lang="en-US" sz="2400" u="none">
                <a:solidFill>
                  <a:schemeClr val="dk1"/>
                </a:solidFill>
              </a:rPr>
              <a:t>ave not </a:t>
            </a:r>
            <a:r>
              <a:rPr lang="en-US" sz="2400">
                <a:solidFill>
                  <a:schemeClr val="dk1"/>
                </a:solidFill>
              </a:rPr>
              <a:t>been</a:t>
            </a:r>
            <a:r>
              <a:rPr i="0" lang="en-US" sz="2400" u="none">
                <a:solidFill>
                  <a:schemeClr val="dk1"/>
                </a:solidFill>
              </a:rPr>
              <a:t> substantially </a:t>
            </a:r>
            <a:r>
              <a:rPr i="0" lang="en-US" sz="2400" u="none">
                <a:solidFill>
                  <a:schemeClr val="dk1"/>
                </a:solidFill>
              </a:rPr>
              <a:t>increasing.</a:t>
            </a:r>
            <a:endParaRPr i="0" sz="2400" u="non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7"/>
          <p:cNvSpPr txBox="1"/>
          <p:nvPr>
            <p:ph type="title"/>
          </p:nvPr>
        </p:nvSpPr>
        <p:spPr>
          <a:xfrm>
            <a:off x="435900" y="1437964"/>
            <a:ext cx="82722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 Pupil Expenditures: </a:t>
            </a:r>
            <a:endParaRPr sz="3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1" marL="45720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3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How does Medway’s per pupil expenditures compare with our neighboring communities?</a:t>
            </a:r>
            <a:endParaRPr i="1" sz="3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i="1" sz="2400">
              <a:solidFill>
                <a:srgbClr val="980000"/>
              </a:solidFill>
            </a:endParaRPr>
          </a:p>
        </p:txBody>
      </p:sp>
      <p:sp>
        <p:nvSpPr>
          <p:cNvPr id="513" name="Google Shape;513;p67"/>
          <p:cNvSpPr txBox="1"/>
          <p:nvPr>
            <p:ph idx="1" type="body"/>
          </p:nvPr>
        </p:nvSpPr>
        <p:spPr>
          <a:xfrm>
            <a:off x="435894" y="4541417"/>
            <a:ext cx="8272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"/>
          <p:cNvSpPr txBox="1"/>
          <p:nvPr>
            <p:ph type="title"/>
          </p:nvPr>
        </p:nvSpPr>
        <p:spPr>
          <a:xfrm>
            <a:off x="914400" y="598574"/>
            <a:ext cx="77724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0" lang="en-US" sz="3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Medway Public Schools </a:t>
            </a:r>
            <a:r>
              <a:rPr lang="en-US" sz="3600">
                <a:latin typeface="Cabin"/>
                <a:ea typeface="Cabin"/>
                <a:cs typeface="Cabin"/>
                <a:sym typeface="Cabin"/>
              </a:rPr>
              <a:t>Per Pupil Comparison (Per DESE Reports)</a:t>
            </a:r>
            <a:endParaRPr sz="3600"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520" name="Google Shape;520;p68"/>
          <p:cNvGraphicFramePr/>
          <p:nvPr/>
        </p:nvGraphicFramePr>
        <p:xfrm>
          <a:off x="509113" y="1816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{86C8B974-8917-40A0-8C61-060D1FA6C906}</a:tableStyleId>
              </a:tblPr>
              <a:tblGrid>
                <a:gridCol w="1201375"/>
                <a:gridCol w="1201375"/>
                <a:gridCol w="1201375"/>
                <a:gridCol w="1201375"/>
                <a:gridCol w="1201375"/>
                <a:gridCol w="1201375"/>
                <a:gridCol w="1201375"/>
              </a:tblGrid>
              <a:tr h="490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FY15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FY16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FY17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FY18</a:t>
                      </a:r>
                      <a:endParaRPr b="1"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Medfield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$12,321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$13,075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$13,848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$14,325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$15,411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$15,889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Bellingham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$12,454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$12,999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$13,220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$14,351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$14,805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$15,573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Hopkinton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$13,005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$13,106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$13,534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$14,127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$15,017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$15,016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Medway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$12,432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$12,627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$13,307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$13,876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$14,401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$14,887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Millis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$11,714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$12,414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$13,489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$14,336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$14,887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$14,621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Franklin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$11,131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$11,888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$12,435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$13,310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$14,011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$14,561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Ashland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$12,677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$13,271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$13,607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$13,176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$13,813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$14,469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Holliston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$12,548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$12,986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$13,446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$13,186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$13,723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$14,146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CB8"/>
                    </a:solidFill>
                  </a:tcPr>
                </a:tc>
              </a:tr>
            </a:tbl>
          </a:graphicData>
        </a:graphic>
      </p:graphicFrame>
      <p:sp>
        <p:nvSpPr>
          <p:cNvPr id="521" name="Google Shape;521;p68"/>
          <p:cNvSpPr txBox="1"/>
          <p:nvPr>
            <p:ph idx="12" type="sldNum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9"/>
          <p:cNvSpPr txBox="1"/>
          <p:nvPr>
            <p:ph type="title"/>
          </p:nvPr>
        </p:nvSpPr>
        <p:spPr>
          <a:xfrm>
            <a:off x="435895" y="1937160"/>
            <a:ext cx="8272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000000"/>
                </a:solidFill>
              </a:rPr>
              <a:t>Our Workforce</a:t>
            </a:r>
            <a:endParaRPr i="1" sz="6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i="1" sz="2400">
              <a:solidFill>
                <a:srgbClr val="980000"/>
              </a:solidFill>
            </a:endParaRPr>
          </a:p>
        </p:txBody>
      </p:sp>
      <p:sp>
        <p:nvSpPr>
          <p:cNvPr id="527" name="Google Shape;527;p69"/>
          <p:cNvSpPr txBox="1"/>
          <p:nvPr>
            <p:ph idx="1" type="body"/>
          </p:nvPr>
        </p:nvSpPr>
        <p:spPr>
          <a:xfrm>
            <a:off x="435894" y="4541417"/>
            <a:ext cx="8272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9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700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700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29" name="Google Shape;52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0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An Evolving Workforce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35" name="Google Shape;535;p70"/>
          <p:cNvSpPr txBox="1"/>
          <p:nvPr>
            <p:ph idx="1" type="body"/>
          </p:nvPr>
        </p:nvSpPr>
        <p:spPr>
          <a:xfrm>
            <a:off x="435894" y="2180496"/>
            <a:ext cx="82722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Retirements</a:t>
            </a:r>
            <a:r>
              <a:rPr i="0" lang="en-US" sz="2400" u="none">
                <a:solidFill>
                  <a:schemeClr val="dk1"/>
                </a:solidFill>
              </a:rPr>
              <a:t>: Instructional staff retirements have provided </a:t>
            </a:r>
            <a:r>
              <a:rPr i="0" lang="en-US" sz="2400" u="none">
                <a:solidFill>
                  <a:srgbClr val="FF0000"/>
                </a:solidFill>
              </a:rPr>
              <a:t>short-term</a:t>
            </a:r>
            <a:r>
              <a:rPr i="0" lang="en-US" sz="2400" u="none">
                <a:solidFill>
                  <a:schemeClr val="dk1"/>
                </a:solidFill>
              </a:rPr>
              <a:t> budget relief</a:t>
            </a:r>
            <a:r>
              <a:rPr lang="en-US" sz="2400"/>
              <a:t>.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rPr i="0" lang="en-US" sz="2400" u="none">
                <a:solidFill>
                  <a:srgbClr val="00B050"/>
                </a:solidFill>
              </a:rPr>
              <a:t>Example: If </a:t>
            </a:r>
            <a:r>
              <a:rPr lang="en-US" sz="2400">
                <a:solidFill>
                  <a:srgbClr val="00B050"/>
                </a:solidFill>
              </a:rPr>
              <a:t>t</a:t>
            </a:r>
            <a:r>
              <a:rPr i="0" lang="en-US" sz="2400" u="none">
                <a:solidFill>
                  <a:srgbClr val="00B050"/>
                </a:solidFill>
              </a:rPr>
              <a:t>eacher </a:t>
            </a:r>
            <a:r>
              <a:rPr lang="en-US" sz="2400">
                <a:solidFill>
                  <a:srgbClr val="00B050"/>
                </a:solidFill>
              </a:rPr>
              <a:t>r</a:t>
            </a:r>
            <a:r>
              <a:rPr i="0" lang="en-US" sz="2400" u="none">
                <a:solidFill>
                  <a:srgbClr val="00B050"/>
                </a:solidFill>
              </a:rPr>
              <a:t>etires in the $80k range,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rPr i="0" lang="en-US" sz="2400" u="none">
                <a:solidFill>
                  <a:srgbClr val="00B050"/>
                </a:solidFill>
              </a:rPr>
              <a:t>new teacher may start in the $</a:t>
            </a:r>
            <a:r>
              <a:rPr lang="en-US" sz="2400">
                <a:solidFill>
                  <a:srgbClr val="00B050"/>
                </a:solidFill>
              </a:rPr>
              <a:t>5</a:t>
            </a:r>
            <a:r>
              <a:rPr i="0" lang="en-US" sz="2400" u="none">
                <a:solidFill>
                  <a:srgbClr val="00B050"/>
                </a:solidFill>
              </a:rPr>
              <a:t>5k range</a:t>
            </a:r>
            <a:endParaRPr i="0" sz="2400" u="none">
              <a:solidFill>
                <a:srgbClr val="00B050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t/>
            </a:r>
            <a:endParaRPr sz="2400">
              <a:solidFill>
                <a:srgbClr val="00B05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                                                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0" sz="1800" u="none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300"/>
              </a:spcBef>
              <a:spcAft>
                <a:spcPts val="50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						                      </a:t>
            </a:r>
            <a:endParaRPr i="0" sz="1800" u="none">
              <a:solidFill>
                <a:schemeClr val="dk1"/>
              </a:solidFill>
            </a:endParaRPr>
          </a:p>
        </p:txBody>
      </p:sp>
      <p:sp>
        <p:nvSpPr>
          <p:cNvPr id="536" name="Google Shape;536;p70"/>
          <p:cNvSpPr txBox="1"/>
          <p:nvPr/>
        </p:nvSpPr>
        <p:spPr>
          <a:xfrm>
            <a:off x="352900" y="3704575"/>
            <a:ext cx="4430100" cy="2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Historically, retirement savings have helped us to meet BOS requested % target every spring.  Once hiring has been finalized months later, savings emerged that have allowed us to realign funds to address emerging concerns </a:t>
            </a:r>
            <a:r>
              <a:rPr lang="en-US" sz="1800">
                <a:solidFill>
                  <a:srgbClr val="0000FF"/>
                </a:solidFill>
              </a:rPr>
              <a:t>in the fall in “reconfigured” budget.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70"/>
          <p:cNvSpPr txBox="1"/>
          <p:nvPr/>
        </p:nvSpPr>
        <p:spPr>
          <a:xfrm>
            <a:off x="4933350" y="3971000"/>
            <a:ext cx="31305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Number of Retirements</a:t>
            </a:r>
            <a:endParaRPr sz="1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7145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FY13              10</a:t>
            </a:r>
            <a:endParaRPr sz="1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7145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bin"/>
                <a:ea typeface="Cabin"/>
                <a:cs typeface="Cabin"/>
                <a:sym typeface="Cabin"/>
              </a:rPr>
              <a:t>FY14		  7	</a:t>
            </a:r>
            <a:endParaRPr sz="1800">
              <a:latin typeface="Cabin"/>
              <a:ea typeface="Cabin"/>
              <a:cs typeface="Cabin"/>
              <a:sym typeface="Cabin"/>
            </a:endParaRPr>
          </a:p>
          <a:p>
            <a:pPr indent="0" lvl="0" marL="17145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FY15	         10	                              FY16	           4	 </a:t>
            </a:r>
            <a:endParaRPr sz="1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7145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FY17	           3 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7145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FY18                4</a:t>
            </a:r>
            <a:endParaRPr sz="1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17145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FY19                 8</a:t>
            </a:r>
            <a:endParaRPr sz="1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8" name="Google Shape;538;p70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1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An Evolving Workforce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44" name="Google Shape;544;p71"/>
          <p:cNvSpPr txBox="1"/>
          <p:nvPr>
            <p:ph idx="1" type="body"/>
          </p:nvPr>
        </p:nvSpPr>
        <p:spPr>
          <a:xfrm>
            <a:off x="435894" y="2180496"/>
            <a:ext cx="82722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New Staff</a:t>
            </a:r>
            <a:r>
              <a:rPr i="0" lang="en-US" sz="2400" u="none">
                <a:solidFill>
                  <a:schemeClr val="dk1"/>
                </a:solidFill>
              </a:rPr>
              <a:t>: </a:t>
            </a:r>
            <a:r>
              <a:rPr lang="en-US" sz="2400"/>
              <a:t>Instructional staff</a:t>
            </a:r>
            <a:r>
              <a:rPr i="0" lang="en-US" sz="2400" u="none">
                <a:solidFill>
                  <a:schemeClr val="dk1"/>
                </a:solidFill>
              </a:rPr>
              <a:t> who have just retired had already achieved “steps and lanes” on their journey through the system (probably receiving </a:t>
            </a:r>
            <a:r>
              <a:rPr i="0" lang="en-US" sz="2400" u="none">
                <a:solidFill>
                  <a:srgbClr val="FF0000"/>
                </a:solidFill>
              </a:rPr>
              <a:t>COLAs only </a:t>
            </a:r>
            <a:r>
              <a:rPr i="0" lang="en-US" sz="2400" u="none">
                <a:solidFill>
                  <a:schemeClr val="dk1"/>
                </a:solidFill>
              </a:rPr>
              <a:t>at the end of</a:t>
            </a:r>
            <a:r>
              <a:rPr lang="en-US" sz="2400"/>
              <a:t> </a:t>
            </a:r>
            <a:r>
              <a:rPr i="0" lang="en-US" sz="2400" u="none">
                <a:solidFill>
                  <a:schemeClr val="dk1"/>
                </a:solidFill>
              </a:rPr>
              <a:t>their career after hitting max step).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71"/>
          <p:cNvSpPr txBox="1"/>
          <p:nvPr/>
        </p:nvSpPr>
        <p:spPr>
          <a:xfrm>
            <a:off x="871950" y="3859800"/>
            <a:ext cx="7400100" cy="29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New staff start at lower salaries but will move through </a:t>
            </a:r>
            <a:r>
              <a:rPr lang="en-US" sz="18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“steps and lanes” 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 their journey as well as </a:t>
            </a:r>
            <a:r>
              <a:rPr lang="en-US" sz="18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COLAs </a:t>
            </a:r>
            <a:r>
              <a:rPr lang="en-US" sz="1800">
                <a:latin typeface="Cabin"/>
                <a:ea typeface="Cabin"/>
                <a:cs typeface="Cabin"/>
                <a:sym typeface="Cabin"/>
              </a:rPr>
              <a:t>-</a:t>
            </a:r>
            <a:r>
              <a:rPr lang="en-US" sz="18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example: veteran teachers COLA 2%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example: recent hires Steps &amp; COLAs 4-6% 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t/>
            </a:r>
            <a:endParaRPr sz="1800">
              <a:solidFill>
                <a:srgbClr val="00B05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rPr lang="en-US" sz="180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As our work force changes, budget pressure on salaries continues to evolve and change.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71"/>
          <p:cNvSpPr txBox="1"/>
          <p:nvPr/>
        </p:nvSpPr>
        <p:spPr>
          <a:xfrm>
            <a:off x="3514500" y="6323450"/>
            <a:ext cx="2115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as of 6/20/5</a:t>
            </a:r>
            <a:endParaRPr i="1"/>
          </a:p>
        </p:txBody>
      </p:sp>
      <p:sp>
        <p:nvSpPr>
          <p:cNvPr id="547" name="Google Shape;547;p71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2"/>
          <p:cNvSpPr txBox="1"/>
          <p:nvPr>
            <p:ph type="title"/>
          </p:nvPr>
        </p:nvSpPr>
        <p:spPr>
          <a:xfrm>
            <a:off x="491195" y="1539585"/>
            <a:ext cx="8272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000000"/>
                </a:solidFill>
              </a:rPr>
              <a:t>External Revenue Sources</a:t>
            </a:r>
            <a:endParaRPr sz="36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i="1" lang="en-US" sz="2400">
                <a:solidFill>
                  <a:srgbClr val="000000"/>
                </a:solidFill>
              </a:rPr>
              <a:t>How have other revenue sources enabled MPS to maintain a less than 2% budget increase for the last six fiscal years?</a:t>
            </a:r>
            <a:endParaRPr i="1" sz="2400">
              <a:solidFill>
                <a:srgbClr val="000000"/>
              </a:solidFill>
            </a:endParaRPr>
          </a:p>
        </p:txBody>
      </p:sp>
      <p:sp>
        <p:nvSpPr>
          <p:cNvPr id="553" name="Google Shape;553;p72"/>
          <p:cNvSpPr txBox="1"/>
          <p:nvPr/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554" name="Google Shape;55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78" y="5321625"/>
            <a:ext cx="1336825" cy="8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Medway Public Schools Enrollment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236025"/>
            <a:ext cx="7631825" cy="49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3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3600">
                <a:solidFill>
                  <a:srgbClr val="FFFFFF"/>
                </a:solidFill>
              </a:rPr>
              <a:t>External Revenue Sources Supportive of Operating Budget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60" name="Google Shape;560;p73"/>
          <p:cNvSpPr txBox="1"/>
          <p:nvPr>
            <p:ph idx="1" type="body"/>
          </p:nvPr>
        </p:nvSpPr>
        <p:spPr>
          <a:xfrm>
            <a:off x="435900" y="1848651"/>
            <a:ext cx="8272200" cy="4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i="0" lang="en-US" sz="2000" u="none">
                <a:solidFill>
                  <a:srgbClr val="000000"/>
                </a:solidFill>
              </a:rPr>
              <a:t>Capital Budget </a:t>
            </a:r>
            <a:r>
              <a:rPr i="0" lang="en-US" sz="1800" u="none">
                <a:solidFill>
                  <a:srgbClr val="000000"/>
                </a:solidFill>
              </a:rPr>
              <a:t>(Projects funded by borrowing and authorized by annual town meeting-</a:t>
            </a:r>
            <a:r>
              <a:rPr i="0" lang="en-US" sz="1800" u="sng">
                <a:solidFill>
                  <a:srgbClr val="000000"/>
                </a:solidFill>
              </a:rPr>
              <a:t>technology is in both town’s capital budget &amp; MPS operating budget</a:t>
            </a:r>
            <a:r>
              <a:rPr i="0" lang="en-US" sz="1800" u="none">
                <a:solidFill>
                  <a:srgbClr val="000000"/>
                </a:solidFill>
              </a:rPr>
              <a:t>)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i="0" lang="en-US" sz="2000" u="none">
                <a:solidFill>
                  <a:srgbClr val="000000"/>
                </a:solidFill>
              </a:rPr>
              <a:t>School Choice RF (appropriated/coordinated by state budget)</a:t>
            </a:r>
            <a:endParaRPr i="0" sz="2000" u="none">
              <a:solidFill>
                <a:srgbClr val="000000"/>
              </a:solidFill>
            </a:endParaRPr>
          </a:p>
          <a:p>
            <a:pPr indent="-12700" lvl="0" marL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bin"/>
              <a:buChar char="●"/>
            </a:pPr>
            <a:r>
              <a:rPr lang="en-US" sz="2000"/>
              <a:t>Tuition RF (Kindergarten &amp; Early Childhood programs)</a:t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i="0" lang="en-US" sz="2000" u="none">
                <a:solidFill>
                  <a:srgbClr val="000000"/>
                </a:solidFill>
              </a:rPr>
              <a:t>Circuit Breaker (appropriated annually by state budget)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bin"/>
              <a:buChar char="●"/>
            </a:pPr>
            <a:r>
              <a:rPr lang="en-US" sz="2000">
                <a:solidFill>
                  <a:srgbClr val="000000"/>
                </a:solidFill>
              </a:rPr>
              <a:t>Various Revolving Accounts - $ in $ out (School Lunch, Hanlon Field, School Athletics, Use of Facilities, Community Education)</a:t>
            </a:r>
            <a:endParaRPr sz="2000">
              <a:solidFill>
                <a:srgbClr val="000000"/>
              </a:solidFill>
            </a:endParaRPr>
          </a:p>
          <a:p>
            <a:pPr indent="-1270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bin"/>
              <a:buChar char="●"/>
            </a:pPr>
            <a:r>
              <a:rPr lang="en-US" sz="2000">
                <a:solidFill>
                  <a:srgbClr val="000000"/>
                </a:solidFill>
              </a:rPr>
              <a:t>Entitlement Grants (tied to operating expenses):</a:t>
            </a:r>
            <a:endParaRPr sz="2000">
              <a:solidFill>
                <a:srgbClr val="000000"/>
              </a:solidFill>
            </a:endParaRPr>
          </a:p>
          <a:p>
            <a:pPr indent="-292100" lvl="1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</a:rPr>
              <a:t>Title 1 </a:t>
            </a:r>
            <a:endParaRPr sz="2000">
              <a:solidFill>
                <a:srgbClr val="000000"/>
              </a:solidFill>
            </a:endParaRPr>
          </a:p>
          <a:p>
            <a:pPr indent="-292100" lvl="1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</a:rPr>
              <a:t>IDEA (FY20 $567,024 to support Educational Collaboratives Programs in Section 9300 of budget)</a:t>
            </a:r>
            <a:endParaRPr sz="2000">
              <a:solidFill>
                <a:srgbClr val="000000"/>
              </a:solidFill>
            </a:endParaRPr>
          </a:p>
          <a:p>
            <a:pPr indent="-292100" lvl="1" marL="4699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Title II	 (Part A)				</a:t>
            </a:r>
            <a:endParaRPr sz="2000"/>
          </a:p>
          <a:p>
            <a:pPr indent="-292100" lvl="1" marL="4699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Early Childhood Special Education Grant </a:t>
            </a:r>
            <a:endParaRPr sz="2000"/>
          </a:p>
        </p:txBody>
      </p:sp>
      <p:sp>
        <p:nvSpPr>
          <p:cNvPr id="561" name="Google Shape;561;p73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Medway Schools: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Enrollment</a:t>
            </a:r>
            <a:r>
              <a:rPr lang="en-US" sz="3000"/>
              <a:t> History and Projection, K-12</a:t>
            </a:r>
            <a:endParaRPr sz="3000"/>
          </a:p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50" y="1820250"/>
            <a:ext cx="7742226" cy="47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063" y="6134400"/>
            <a:ext cx="554438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McGovern Elementary School: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Enrollment History and Projection</a:t>
            </a:r>
            <a:endParaRPr/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25" y="1966526"/>
            <a:ext cx="7711350" cy="47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3608" y="6321225"/>
            <a:ext cx="554415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435894" y="702156"/>
            <a:ext cx="8272200" cy="1013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Burke-Memorial Elementary School: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Enrollment History and Projection</a:t>
            </a:r>
            <a:endParaRPr sz="3000"/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7918725" y="5956137"/>
            <a:ext cx="7893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225" y="1985281"/>
            <a:ext cx="7613925" cy="470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9447" y="6321225"/>
            <a:ext cx="694307" cy="4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